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1" r:id="rId2"/>
    <p:sldId id="258" r:id="rId3"/>
    <p:sldId id="322" r:id="rId4"/>
    <p:sldId id="292" r:id="rId5"/>
    <p:sldId id="304" r:id="rId6"/>
    <p:sldId id="294" r:id="rId7"/>
    <p:sldId id="293" r:id="rId8"/>
    <p:sldId id="296" r:id="rId9"/>
    <p:sldId id="302" r:id="rId10"/>
    <p:sldId id="305" r:id="rId11"/>
    <p:sldId id="306" r:id="rId12"/>
    <p:sldId id="298" r:id="rId13"/>
    <p:sldId id="325" r:id="rId14"/>
    <p:sldId id="307" r:id="rId15"/>
    <p:sldId id="309" r:id="rId16"/>
    <p:sldId id="311" r:id="rId17"/>
    <p:sldId id="314" r:id="rId18"/>
    <p:sldId id="315" r:id="rId19"/>
    <p:sldId id="313" r:id="rId20"/>
    <p:sldId id="316" r:id="rId21"/>
    <p:sldId id="324" r:id="rId22"/>
    <p:sldId id="308" r:id="rId23"/>
    <p:sldId id="312" r:id="rId24"/>
    <p:sldId id="271" r:id="rId25"/>
    <p:sldId id="272" r:id="rId26"/>
    <p:sldId id="273" r:id="rId27"/>
    <p:sldId id="285" r:id="rId28"/>
    <p:sldId id="286" r:id="rId29"/>
    <p:sldId id="287" r:id="rId30"/>
    <p:sldId id="281" r:id="rId31"/>
    <p:sldId id="317" r:id="rId32"/>
    <p:sldId id="299" r:id="rId33"/>
    <p:sldId id="300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24517A"/>
    <a:srgbClr val="295E8F"/>
    <a:srgbClr val="2E699E"/>
    <a:srgbClr val="3170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1C9ABE4-A7D9-46C5-9502-3ED24EE0BA0A}" type="datetimeFigureOut">
              <a:rPr lang="en-IN"/>
              <a:pPr>
                <a:defRPr/>
              </a:pPr>
              <a:t>9/2/2015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C4D9B8-530A-4C46-A3B9-73805BFF7BE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5410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Before going into the question of strategies, you must be aware of WHY some country wants to put effort into e-government. Which are their motives? What driving forces make a country work with e-government?</a:t>
            </a:r>
          </a:p>
          <a:p>
            <a:pPr>
              <a:spcBef>
                <a:spcPct val="0"/>
              </a:spcBef>
            </a:pPr>
            <a:r>
              <a:rPr lang="en-GB" smtClean="0"/>
              <a:t>The motives could be multiplied</a:t>
            </a:r>
          </a:p>
          <a:p>
            <a:pPr>
              <a:spcBef>
                <a:spcPct val="0"/>
              </a:spcBef>
            </a:pPr>
            <a:r>
              <a:rPr lang="en-GB" smtClean="0"/>
              <a:t>No matter what motive you have, you should be aware of it, because the answer to the question WHY do have a great impact on your strategy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304415-4F9F-46DB-9933-5E916ACFA0B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D8AA-FC8B-4339-9A9E-7CD77DEA1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76B9-A691-457B-9FFF-19568837E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F8CF-0942-4E01-87B3-15FF0C579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254B-B9C8-4BE6-8070-1E1E77906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8156575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 in progress-do not quote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3F867-CDE0-4C4D-8A00-83AEC1860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 in progress-do not quote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9847-5725-437A-A352-58815ECF4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3555-0C54-485E-900D-207F2698D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6D45-543B-4836-8396-E606C3EE8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E3CD-1940-4F9E-9766-26989EA0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F7B3-B1C7-436B-BA0F-AAC46F3E5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E712-A3FC-49D8-B9F2-ABACC8E21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AD068-8B03-4096-A70E-E3B7B6AFF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1EE8-9CFD-49F0-AB6E-99AE1D629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work in progress-do not quote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B0B5-B7D7-478B-B8DD-046B00BA8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6C1314-00C3-4B45-AEBD-1E1882A00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oleObject" Target="../embeddings/Microsoft_Office_Excel_97-2003_Worksheet5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oleObject" Target="../embeddings/Microsoft_Office_Excel_97-2003_Worksheet8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Bhatnagar-book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204545" cy="4953000"/>
          </a:xfrm>
          <a:prstGeom prst="rect">
            <a:avLst/>
          </a:prstGeom>
          <a:noFill/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28600" y="4267200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 smtClean="0"/>
              <a:t>Issues in Impact Assessment</a:t>
            </a:r>
            <a:br>
              <a:rPr lang="en-US" altLang="en-US" sz="4000" dirty="0" smtClean="0"/>
            </a:br>
            <a:r>
              <a:rPr lang="en-US" altLang="en-US" sz="4000" dirty="0" smtClean="0"/>
              <a:t>Case Studies of IIMA Programs and Indian </a:t>
            </a:r>
            <a:r>
              <a:rPr lang="en-US" altLang="en-US" sz="4000" dirty="0" err="1" smtClean="0"/>
              <a:t>eGovernance</a:t>
            </a:r>
            <a:r>
              <a:rPr lang="en-US" altLang="en-US" sz="4000" dirty="0" smtClean="0"/>
              <a:t> Projects</a:t>
            </a:r>
            <a:br>
              <a:rPr lang="en-US" altLang="en-US" sz="4000" dirty="0" smtClean="0"/>
            </a:b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124200" y="1905000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Email: </a:t>
            </a:r>
            <a:r>
              <a:rPr lang="en-US" sz="2000" dirty="0" smtClean="0"/>
              <a:t>subhash@imahd.ernet.in</a:t>
            </a:r>
          </a:p>
          <a:p>
            <a:r>
              <a:rPr lang="en-US" sz="2000" b="1" i="1" dirty="0" smtClean="0"/>
              <a:t>Home Page:</a:t>
            </a:r>
            <a:r>
              <a:rPr lang="en-US" sz="2000" dirty="0" smtClean="0"/>
              <a:t> http://www.iimahd.ernet.in/~subhash</a:t>
            </a:r>
          </a:p>
          <a:p>
            <a:r>
              <a:rPr lang="en-US" sz="2000" b="1" i="1" dirty="0" smtClean="0"/>
              <a:t>Blog: </a:t>
            </a:r>
            <a:r>
              <a:rPr lang="en-US" sz="2000" dirty="0" smtClean="0"/>
              <a:t>www.subhashbhatnagar.com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 smtClean="0"/>
              <a:t>Survey Items for Measurement </a:t>
            </a:r>
            <a:r>
              <a:rPr lang="en-US" altLang="en-US" sz="4000" dirty="0"/>
              <a:t>of Impact on Users</a:t>
            </a:r>
          </a:p>
        </p:txBody>
      </p:sp>
      <p:graphicFrame>
        <p:nvGraphicFramePr>
          <p:cNvPr id="87076" name="Group 36"/>
          <p:cNvGraphicFramePr>
            <a:graphicFrameLocks noGrp="1"/>
          </p:cNvGraphicFramePr>
          <p:nvPr/>
        </p:nvGraphicFramePr>
        <p:xfrm>
          <a:off x="0" y="1325754"/>
          <a:ext cx="9144000" cy="55322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5786">
                <a:tc>
                  <a:txBody>
                    <a:bodyPr/>
                    <a:lstStyle/>
                    <a:p>
                      <a:pPr marL="346075" marR="0" lvl="0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 of Availing Service Measured Directly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16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 trips made for the service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1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travel cost of making each trip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16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waiting time in each trip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16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Estimate of wage loss due to time spent in availing the service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16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time elapsed in availing service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1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Amount paid as bribe to functionaries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16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Amount paid to agents to facilitate service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86">
                <a:tc>
                  <a:txBody>
                    <a:bodyPr/>
                    <a:lstStyle/>
                    <a:p>
                      <a:pPr marL="346075" marR="0" lvl="0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Overall Assessment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6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Preference between manual and computerized systems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327">
                <a:tc>
                  <a:txBody>
                    <a:bodyPr/>
                    <a:lstStyle/>
                    <a:p>
                      <a:pPr marL="692150" marR="0" lvl="1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>
                          <a:tab pos="3460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Composite Score: Measured on 5-point scale factoring in the key attributes of delivery system seen to be important by users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439">
                <a:tc>
                  <a:txBody>
                    <a:bodyPr/>
                    <a:lstStyle/>
                    <a:p>
                      <a:pPr marL="346075" marR="0" lvl="0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Quality of Service</a:t>
                      </a:r>
                    </a:p>
                    <a:p>
                      <a:pPr marL="692150" marR="0" lvl="1" indent="-2317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Interaction with staff, complaint handling, privacy, accuracy- measured on 5-point scale measured on a 5-point scale</a:t>
                      </a:r>
                    </a:p>
                    <a:p>
                      <a:pPr marL="346075" marR="0" lvl="0" indent="-3460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Quality of Governance</a:t>
                      </a:r>
                    </a:p>
                    <a:p>
                      <a:pPr marL="692150" marR="0" lvl="1" indent="-2317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Corruption, accountability, transparency, participation measured on a 5-point scale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609600" y="90488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tx2"/>
                </a:solidFill>
              </a:rPr>
              <a:t>Sampling Methodology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0" y="987425"/>
            <a:ext cx="89154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/>
              <a:t>Sample frame and size was selected so that results could be projected to the entire population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/>
              <a:t>About 16 service delivery points were chosen on the basis of activity levels, geographical spread and development index of catchments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/>
              <a:t>Respondents were selected randomly from 20 to 30 locations stratified by activity levels and remoteness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/>
              <a:t>Data collected through structured survey of users of both the manual and computerized system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2800"/>
              <a:t>Randomly selected sample of 600 to 800 respondents in State level projects and 7-8000 in National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Questionnaire Design and Survey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876800"/>
          </a:xfrm>
        </p:spPr>
        <p:txBody>
          <a:bodyPr/>
          <a:lstStyle/>
          <a:p>
            <a:pPr algn="just" eaLnBrk="1" hangingPunct="1"/>
            <a:r>
              <a:rPr lang="en-US" sz="2000" smtClean="0"/>
              <a:t>Design of analytical reports prior to survey. Often key variables can be missed if the nature of analysis in not thought through prior to the study. </a:t>
            </a:r>
          </a:p>
          <a:p>
            <a:pPr algn="just" eaLnBrk="1" hangingPunct="1"/>
            <a:r>
              <a:rPr lang="en-US" sz="2000" smtClean="0"/>
              <a:t>Pre-code as many items in the questionnaire as possible.</a:t>
            </a:r>
          </a:p>
          <a:p>
            <a:pPr algn="just" eaLnBrk="1" hangingPunct="1"/>
            <a:r>
              <a:rPr lang="en-US" sz="2000" smtClean="0"/>
              <a:t>Consistent coding for scales - representing high versus low or positive versus negative perceptions.</a:t>
            </a:r>
          </a:p>
          <a:p>
            <a:pPr algn="just" eaLnBrk="1" hangingPunct="1"/>
            <a:r>
              <a:rPr lang="en-US" sz="2000" smtClean="0"/>
              <a:t>Differently worded questions to measure some key items/perceptions.</a:t>
            </a:r>
          </a:p>
          <a:p>
            <a:pPr algn="just" eaLnBrk="1" hangingPunct="1"/>
            <a:r>
              <a:rPr lang="en-US" sz="2000" smtClean="0"/>
              <a:t>Wording of questions should be appropriate to skill level of interviewer and educational level of respondent.</a:t>
            </a:r>
          </a:p>
          <a:p>
            <a:pPr algn="just" eaLnBrk="1" hangingPunct="1"/>
            <a:r>
              <a:rPr lang="en-US" sz="2000" smtClean="0"/>
              <a:t>Local level translation using colloquial terms.</a:t>
            </a:r>
          </a:p>
          <a:p>
            <a:pPr algn="just" eaLnBrk="1" hangingPunct="1"/>
            <a:r>
              <a:rPr lang="en-US" sz="2000" smtClean="0"/>
              <a:t>Feedback from pre-testing of questionnaire should be discussed between study team and investigators. The feedback may include: the length of questionnaire, interpretation of each question and degree of difficulty in collecting sensitive data.</a:t>
            </a:r>
          </a:p>
          <a:p>
            <a:pPr algn="just" eaLnBrk="1" hangingPunct="1"/>
            <a:r>
              <a:rPr lang="en-US" sz="2000" smtClean="0"/>
              <a:t>Quality of supervision by MR agency is often much worse than specified in the proposal. Assessing the quality of investigators is a good idea.</a:t>
            </a:r>
          </a:p>
          <a:p>
            <a:pPr algn="just" eaLnBrk="1" hangingPunct="1"/>
            <a:r>
              <a:rPr lang="en-US" sz="2000" smtClean="0"/>
              <a:t>Involvement of study team during the training of investigators.</a:t>
            </a:r>
          </a:p>
          <a:p>
            <a:pPr algn="just" eaLnBrk="1" hangingPunct="1"/>
            <a:r>
              <a:rPr lang="en-US" sz="2000" smtClean="0"/>
              <a:t>Physical supervision by study team of the survey process is a good idea, even if it is done selectively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Presentation of results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57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195"/>
          <p:cNvGraphicFramePr>
            <a:graphicFrameLocks noChangeAspect="1"/>
          </p:cNvGraphicFramePr>
          <p:nvPr/>
        </p:nvGraphicFramePr>
        <p:xfrm>
          <a:off x="381000" y="4419600"/>
          <a:ext cx="6553200" cy="2133600"/>
        </p:xfrm>
        <a:graphic>
          <a:graphicData uri="http://schemas.openxmlformats.org/presentationml/2006/ole">
            <p:oleObj spid="_x0000_s39991" name="Chart" r:id="rId3" imgW="7810500" imgH="2628900" progId="Excel.Sheet.8">
              <p:embed/>
            </p:oleObj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686800" y="0"/>
            <a:ext cx="4572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bg1"/>
                </a:solidFill>
              </a:rPr>
              <a:t>NUMBER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/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OF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/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TR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76200" y="76200"/>
            <a:ext cx="30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LAND</a:t>
            </a:r>
          </a:p>
          <a:p>
            <a:endParaRPr lang="en-US" altLang="en-US" sz="1200" b="1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RECORD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76200" y="2514600"/>
            <a:ext cx="30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PROPERTY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6200" y="4584700"/>
            <a:ext cx="304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TRANSPORT</a:t>
            </a:r>
          </a:p>
        </p:txBody>
      </p:sp>
      <p:graphicFrame>
        <p:nvGraphicFramePr>
          <p:cNvPr id="67643" name="Group 59"/>
          <p:cNvGraphicFramePr>
            <a:graphicFrameLocks noGrp="1"/>
          </p:cNvGraphicFramePr>
          <p:nvPr/>
        </p:nvGraphicFramePr>
        <p:xfrm>
          <a:off x="6858000" y="212725"/>
          <a:ext cx="2133600" cy="549276"/>
        </p:xfrm>
        <a:graphic>
          <a:graphicData uri="http://schemas.openxmlformats.org/drawingml/2006/table">
            <a:tbl>
              <a:tblPr/>
              <a:tblGrid>
                <a:gridCol w="512763"/>
                <a:gridCol w="16208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COMPUTERISED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740" name="Group 156"/>
          <p:cNvGraphicFramePr>
            <a:graphicFrameLocks noGrp="1"/>
          </p:cNvGraphicFramePr>
          <p:nvPr/>
        </p:nvGraphicFramePr>
        <p:xfrm>
          <a:off x="5181600" y="4648200"/>
          <a:ext cx="1371600" cy="82245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2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3.44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5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OUT OF 11 AT OPTIMAL LEVEL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958" name="Object 159"/>
          <p:cNvGraphicFramePr>
            <a:graphicFrameLocks noChangeAspect="1"/>
          </p:cNvGraphicFramePr>
          <p:nvPr/>
        </p:nvGraphicFramePr>
        <p:xfrm>
          <a:off x="381000" y="0"/>
          <a:ext cx="6477000" cy="2209800"/>
        </p:xfrm>
        <a:graphic>
          <a:graphicData uri="http://schemas.openxmlformats.org/presentationml/2006/ole">
            <p:oleObj spid="_x0000_s39992" name="Chart" r:id="rId4" imgW="6696151" imgH="2638349" progId="Excel.Sheet.8">
              <p:embed/>
            </p:oleObj>
          </a:graphicData>
        </a:graphic>
      </p:graphicFrame>
      <p:graphicFrame>
        <p:nvGraphicFramePr>
          <p:cNvPr id="67766" name="Group 182"/>
          <p:cNvGraphicFramePr>
            <a:graphicFrameLocks noGrp="1"/>
          </p:cNvGraphicFramePr>
          <p:nvPr/>
        </p:nvGraphicFramePr>
        <p:xfrm>
          <a:off x="5181600" y="152400"/>
          <a:ext cx="1524000" cy="822450"/>
        </p:xfrm>
        <a:graphic>
          <a:graphicData uri="http://schemas.openxmlformats.org/drawingml/2006/table">
            <a:tbl>
              <a:tblPr/>
              <a:tblGrid>
                <a:gridCol w="835025"/>
                <a:gridCol w="688975"/>
              </a:tblGrid>
              <a:tr h="22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2.77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5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OUT OF 10 ALMOST AT OPTIMAL LEVEL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969" name="Object 184"/>
          <p:cNvGraphicFramePr>
            <a:graphicFrameLocks noChangeAspect="1"/>
          </p:cNvGraphicFramePr>
          <p:nvPr/>
        </p:nvGraphicFramePr>
        <p:xfrm>
          <a:off x="381000" y="2133600"/>
          <a:ext cx="6553200" cy="2362200"/>
        </p:xfrm>
        <a:graphic>
          <a:graphicData uri="http://schemas.openxmlformats.org/presentationml/2006/ole">
            <p:oleObj spid="_x0000_s39993" name="Chart" r:id="rId5" imgW="7324649" imgH="2628900" progId="Excel.Sheet.8">
              <p:embed/>
            </p:oleObj>
          </a:graphicData>
        </a:graphic>
      </p:graphicFrame>
      <p:graphicFrame>
        <p:nvGraphicFramePr>
          <p:cNvPr id="67769" name="Group 185"/>
          <p:cNvGraphicFramePr>
            <a:graphicFrameLocks noGrp="1"/>
          </p:cNvGraphicFramePr>
          <p:nvPr/>
        </p:nvGraphicFramePr>
        <p:xfrm>
          <a:off x="5257800" y="2286000"/>
          <a:ext cx="1371600" cy="82245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2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3.96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1.61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5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OUT OF 11 AT OPTIMAL LEVEL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4188" name="AutoShape 44"/>
          <p:cNvSpPr>
            <a:spLocks noChangeArrowheads="1"/>
          </p:cNvSpPr>
          <p:nvPr/>
        </p:nvSpPr>
        <p:spPr bwMode="auto">
          <a:xfrm>
            <a:off x="5867400" y="2509838"/>
            <a:ext cx="2743200" cy="4383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fontAlgn="t">
              <a:buFontTx/>
              <a:buChar char="•"/>
            </a:pPr>
            <a:r>
              <a:rPr lang="en-US" altLang="en-US" sz="1400" b="1"/>
              <a:t>Functionary not available</a:t>
            </a:r>
            <a:endParaRPr lang="en-IN" altLang="en-US" sz="1400"/>
          </a:p>
          <a:p>
            <a:pPr marL="285750" indent="-285750" fontAlgn="t">
              <a:buFontTx/>
              <a:buChar char="•"/>
            </a:pPr>
            <a:r>
              <a:rPr lang="en-US" altLang="en-US" sz="1400" b="1"/>
              <a:t>Incomplete  application</a:t>
            </a:r>
          </a:p>
          <a:p>
            <a:pPr marL="285750" indent="-285750" fontAlgn="t">
              <a:buFontTx/>
              <a:buChar char="•"/>
            </a:pPr>
            <a:r>
              <a:rPr lang="en-US" altLang="en-US" sz="1400" b="1"/>
              <a:t>Counter was not operational-power or system failure</a:t>
            </a:r>
            <a:endParaRPr lang="en-IN" altLang="en-US" sz="1400"/>
          </a:p>
          <a:p>
            <a:pPr marL="285750" indent="-285750" fontAlgn="t">
              <a:buFontTx/>
              <a:buChar char="•"/>
            </a:pPr>
            <a:r>
              <a:rPr lang="en-US" altLang="en-US" sz="1400" b="1"/>
              <a:t>Document not ready</a:t>
            </a:r>
            <a:endParaRPr lang="en-IN" altLang="en-US" sz="1400"/>
          </a:p>
          <a:p>
            <a:pPr marL="285750" indent="-285750" fontAlgn="t">
              <a:buFontTx/>
              <a:buChar char="•"/>
            </a:pPr>
            <a:r>
              <a:rPr lang="en-US" altLang="en-US" sz="1400" b="1"/>
              <a:t>Very long queue(s) </a:t>
            </a:r>
            <a:endParaRPr lang="en-IN" altLang="en-US" sz="1400"/>
          </a:p>
          <a:p>
            <a:pPr marL="285750" indent="-285750" fontAlgn="t">
              <a:buFontTx/>
              <a:buChar char="•"/>
            </a:pPr>
            <a:r>
              <a:rPr lang="en-US" altLang="en-US" sz="1400" b="1"/>
              <a:t>Application form was not available</a:t>
            </a:r>
            <a:endParaRPr lang="en-IN" altLang="en-US" sz="140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altLang="en-US" sz="1400" b="1">
                <a:solidFill>
                  <a:schemeClr val="bg1"/>
                </a:solidFill>
              </a:rPr>
              <a:t>Procedure not clear to client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altLang="en-US" sz="1400" b="1">
                <a:solidFill>
                  <a:schemeClr val="bg1"/>
                </a:solidFill>
              </a:rPr>
              <a:t>Mismatch in delivery capacity and demand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altLang="en-US" sz="1400" b="1">
                <a:solidFill>
                  <a:schemeClr val="bg1"/>
                </a:solidFill>
              </a:rPr>
              <a:t>Too many  documents required from client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altLang="en-US" sz="1400" b="1">
                <a:solidFill>
                  <a:schemeClr val="bg1"/>
                </a:solidFill>
              </a:rPr>
              <a:t>No appointment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99"/>
          <p:cNvGraphicFramePr>
            <a:graphicFrameLocks noChangeAspect="1"/>
          </p:cNvGraphicFramePr>
          <p:nvPr/>
        </p:nvGraphicFramePr>
        <p:xfrm>
          <a:off x="381000" y="4572000"/>
          <a:ext cx="6858000" cy="1981200"/>
        </p:xfrm>
        <a:graphic>
          <a:graphicData uri="http://schemas.openxmlformats.org/presentationml/2006/ole">
            <p:oleObj spid="_x0000_s42010" name="Chart" r:id="rId3" imgW="6238951" imgH="2648102" progId="Excel.Sheet.8">
              <p:embed/>
            </p:oleObj>
          </a:graphicData>
        </a:graphic>
      </p:graphicFrame>
      <p:graphicFrame>
        <p:nvGraphicFramePr>
          <p:cNvPr id="41987" name="Object 98"/>
          <p:cNvGraphicFramePr>
            <a:graphicFrameLocks noChangeAspect="1"/>
          </p:cNvGraphicFramePr>
          <p:nvPr/>
        </p:nvGraphicFramePr>
        <p:xfrm>
          <a:off x="381000" y="2209800"/>
          <a:ext cx="6248400" cy="2438400"/>
        </p:xfrm>
        <a:graphic>
          <a:graphicData uri="http://schemas.openxmlformats.org/presentationml/2006/ole">
            <p:oleObj spid="_x0000_s42011" name="Chart" r:id="rId4" imgW="5734202" imgH="2648102" progId="Excel.Sheet.8">
              <p:embed/>
            </p:oleObj>
          </a:graphicData>
        </a:graphic>
      </p:graphicFrame>
      <p:graphicFrame>
        <p:nvGraphicFramePr>
          <p:cNvPr id="41988" name="Object 97"/>
          <p:cNvGraphicFramePr>
            <a:graphicFrameLocks noChangeAspect="1"/>
          </p:cNvGraphicFramePr>
          <p:nvPr/>
        </p:nvGraphicFramePr>
        <p:xfrm>
          <a:off x="381000" y="0"/>
          <a:ext cx="5562600" cy="2286000"/>
        </p:xfrm>
        <a:graphic>
          <a:graphicData uri="http://schemas.openxmlformats.org/presentationml/2006/ole">
            <p:oleObj spid="_x0000_s42012" name="Chart" r:id="rId5" imgW="5248351" imgH="2648102" progId="Excel.Sheet.8">
              <p:embed/>
            </p:oleObj>
          </a:graphicData>
        </a:graphic>
      </p:graphicFrame>
      <p:sp>
        <p:nvSpPr>
          <p:cNvPr id="419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610600" y="0"/>
            <a:ext cx="5334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bg1"/>
                </a:solidFill>
              </a:rPr>
              <a:t>WA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T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N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G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/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T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I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M</a:t>
            </a:r>
            <a:br>
              <a:rPr lang="en-US" altLang="en-US" sz="2400" b="1" smtClean="0">
                <a:solidFill>
                  <a:schemeClr val="bg1"/>
                </a:solidFill>
              </a:rPr>
            </a:br>
            <a:r>
              <a:rPr lang="en-US" altLang="en-US" sz="2400" b="1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76200" y="76200"/>
            <a:ext cx="30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LAND</a:t>
            </a:r>
          </a:p>
          <a:p>
            <a:endParaRPr lang="en-US" altLang="en-US" sz="1200" b="1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RECORD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76200" y="2590800"/>
            <a:ext cx="30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PROPERTY</a:t>
            </a: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6200" y="4660900"/>
            <a:ext cx="304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TRANSPORT</a:t>
            </a:r>
          </a:p>
        </p:txBody>
      </p:sp>
      <p:graphicFrame>
        <p:nvGraphicFramePr>
          <p:cNvPr id="79928" name="Group 56"/>
          <p:cNvGraphicFramePr>
            <a:graphicFrameLocks noGrp="1"/>
          </p:cNvGraphicFramePr>
          <p:nvPr/>
        </p:nvGraphicFramePr>
        <p:xfrm>
          <a:off x="6096000" y="171450"/>
          <a:ext cx="2133600" cy="822450"/>
        </p:xfrm>
        <a:graphic>
          <a:graphicData uri="http://schemas.openxmlformats.org/drawingml/2006/table">
            <a:tbl>
              <a:tblPr/>
              <a:tblGrid>
                <a:gridCol w="512763"/>
                <a:gridCol w="1620837"/>
              </a:tblGrid>
              <a:tr h="274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35" marB="4563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MANUAL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35" marB="4563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COMPUTERISED</a:t>
                      </a:r>
                    </a:p>
                  </a:txBody>
                  <a:tcPr marT="45635" marB="456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(MINUTES)</a:t>
                      </a:r>
                    </a:p>
                  </a:txBody>
                  <a:tcPr marT="45635" marB="45635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9949" name="Group 77"/>
          <p:cNvGraphicFramePr>
            <a:graphicFrameLocks noGrp="1"/>
          </p:cNvGraphicFramePr>
          <p:nvPr/>
        </p:nvGraphicFramePr>
        <p:xfrm>
          <a:off x="3505200" y="228600"/>
          <a:ext cx="1447800" cy="457200"/>
        </p:xfrm>
        <a:graphic>
          <a:graphicData uri="http://schemas.openxmlformats.org/drawingml/2006/table">
            <a:tbl>
              <a:tblPr/>
              <a:tblGrid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72" name="Group 100"/>
          <p:cNvGraphicFramePr>
            <a:graphicFrameLocks noGrp="1"/>
          </p:cNvGraphicFramePr>
          <p:nvPr/>
        </p:nvGraphicFramePr>
        <p:xfrm>
          <a:off x="4495800" y="2438400"/>
          <a:ext cx="1447800" cy="457200"/>
        </p:xfrm>
        <a:graphic>
          <a:graphicData uri="http://schemas.openxmlformats.org/drawingml/2006/table">
            <a:tbl>
              <a:tblPr/>
              <a:tblGrid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59" name="Group 87"/>
          <p:cNvGraphicFramePr>
            <a:graphicFrameLocks noGrp="1"/>
          </p:cNvGraphicFramePr>
          <p:nvPr/>
        </p:nvGraphicFramePr>
        <p:xfrm>
          <a:off x="5181600" y="4876800"/>
          <a:ext cx="1447800" cy="457200"/>
        </p:xfrm>
        <a:graphic>
          <a:graphicData uri="http://schemas.openxmlformats.org/drawingml/2006/table">
            <a:tbl>
              <a:tblPr/>
              <a:tblGrid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35210" name="AutoShape 42"/>
          <p:cNvSpPr>
            <a:spLocks noChangeArrowheads="1"/>
          </p:cNvSpPr>
          <p:nvPr/>
        </p:nvSpPr>
        <p:spPr bwMode="auto">
          <a:xfrm>
            <a:off x="6096000" y="4025900"/>
            <a:ext cx="2438400" cy="2679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Long/badly managed queue</a:t>
            </a:r>
          </a:p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Some counters not operational</a:t>
            </a:r>
          </a:p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Slow processing at service center</a:t>
            </a:r>
          </a:p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Power breakdown/ system failure</a:t>
            </a:r>
          </a:p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Too many windows to visit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74"/>
          <p:cNvGraphicFramePr>
            <a:graphicFrameLocks noChangeAspect="1"/>
          </p:cNvGraphicFramePr>
          <p:nvPr/>
        </p:nvGraphicFramePr>
        <p:xfrm>
          <a:off x="304800" y="4419600"/>
          <a:ext cx="7620000" cy="2209800"/>
        </p:xfrm>
        <a:graphic>
          <a:graphicData uri="http://schemas.openxmlformats.org/presentationml/2006/ole">
            <p:oleObj spid="_x0000_s44058" name="Chart" r:id="rId3" imgW="7867802" imgH="2628900" progId="Excel.Sheet.8">
              <p:embed/>
            </p:oleObj>
          </a:graphicData>
        </a:graphic>
      </p:graphicFrame>
      <p:graphicFrame>
        <p:nvGraphicFramePr>
          <p:cNvPr id="44035" name="Object 73"/>
          <p:cNvGraphicFramePr>
            <a:graphicFrameLocks noChangeAspect="1"/>
          </p:cNvGraphicFramePr>
          <p:nvPr/>
        </p:nvGraphicFramePr>
        <p:xfrm>
          <a:off x="304800" y="2133600"/>
          <a:ext cx="7162800" cy="2362200"/>
        </p:xfrm>
        <a:graphic>
          <a:graphicData uri="http://schemas.openxmlformats.org/presentationml/2006/ole">
            <p:oleObj spid="_x0000_s44059" name="Chart" r:id="rId4" imgW="7381951" imgH="2619451" progId="Excel.Sheet.8">
              <p:embed/>
            </p:oleObj>
          </a:graphicData>
        </a:graphic>
      </p:graphicFrame>
      <p:graphicFrame>
        <p:nvGraphicFramePr>
          <p:cNvPr id="44036" name="Object 71"/>
          <p:cNvGraphicFramePr>
            <a:graphicFrameLocks noChangeAspect="1"/>
          </p:cNvGraphicFramePr>
          <p:nvPr/>
        </p:nvGraphicFramePr>
        <p:xfrm>
          <a:off x="304800" y="0"/>
          <a:ext cx="6477000" cy="2184400"/>
        </p:xfrm>
        <a:graphic>
          <a:graphicData uri="http://schemas.openxmlformats.org/presentationml/2006/ole">
            <p:oleObj spid="_x0000_s44060" name="Chart" r:id="rId5" imgW="6676949" imgH="2628900" progId="Excel.Sheet.8">
              <p:embed/>
            </p:oleObj>
          </a:graphicData>
        </a:graphic>
      </p:graphicFrame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%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/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P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A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Y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I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N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G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/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B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R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I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B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E</a:t>
            </a:r>
            <a:br>
              <a:rPr lang="en-US" altLang="en-US" sz="2400" b="1">
                <a:solidFill>
                  <a:schemeClr val="bg1"/>
                </a:solidFill>
              </a:rPr>
            </a:br>
            <a:r>
              <a:rPr lang="en-US" altLang="en-US" sz="2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76200" y="76200"/>
            <a:ext cx="30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LAND</a:t>
            </a:r>
          </a:p>
          <a:p>
            <a:endParaRPr lang="en-US" altLang="en-US" sz="1200" b="1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RECORD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76200" y="2514600"/>
            <a:ext cx="30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PROPERTY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76200" y="4584700"/>
            <a:ext cx="304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ea typeface="Arial Unicode MS" pitchFamily="34" charset="-128"/>
                <a:cs typeface="Arial Unicode MS" pitchFamily="34" charset="-128"/>
              </a:rPr>
              <a:t>TRANSPORT</a:t>
            </a:r>
          </a:p>
        </p:txBody>
      </p:sp>
      <p:graphicFrame>
        <p:nvGraphicFramePr>
          <p:cNvPr id="90123" name="Group 11"/>
          <p:cNvGraphicFramePr>
            <a:graphicFrameLocks noGrp="1"/>
          </p:cNvGraphicFramePr>
          <p:nvPr/>
        </p:nvGraphicFramePr>
        <p:xfrm>
          <a:off x="6781800" y="171450"/>
          <a:ext cx="2133600" cy="823914"/>
        </p:xfrm>
        <a:graphic>
          <a:graphicData uri="http://schemas.openxmlformats.org/drawingml/2006/table">
            <a:tbl>
              <a:tblPr/>
              <a:tblGrid>
                <a:gridCol w="512763"/>
                <a:gridCol w="1620837"/>
              </a:tblGrid>
              <a:tr h="27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COMPUTERISED</a:t>
                      </a: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  )</a:t>
                      </a: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USING AGENTS</a:t>
                      </a:r>
                    </a:p>
                  </a:txBody>
                  <a:tcPr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8" name="Text Box 25"/>
          <p:cNvSpPr txBox="1">
            <a:spLocks noChangeArrowheads="1"/>
          </p:cNvSpPr>
          <p:nvPr/>
        </p:nvSpPr>
        <p:spPr bwMode="auto">
          <a:xfrm>
            <a:off x="1676400" y="762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(46)</a:t>
            </a:r>
          </a:p>
        </p:txBody>
      </p:sp>
      <p:sp>
        <p:nvSpPr>
          <p:cNvPr id="44049" name="Text Box 26"/>
          <p:cNvSpPr txBox="1">
            <a:spLocks noChangeArrowheads="1"/>
          </p:cNvSpPr>
          <p:nvPr/>
        </p:nvSpPr>
        <p:spPr bwMode="auto">
          <a:xfrm>
            <a:off x="5029200" y="1219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(17)</a:t>
            </a:r>
          </a:p>
        </p:txBody>
      </p:sp>
      <p:sp>
        <p:nvSpPr>
          <p:cNvPr id="44050" name="Text Box 27"/>
          <p:cNvSpPr txBox="1">
            <a:spLocks noChangeArrowheads="1"/>
          </p:cNvSpPr>
          <p:nvPr/>
        </p:nvSpPr>
        <p:spPr bwMode="auto">
          <a:xfrm>
            <a:off x="4038600" y="838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(44)</a:t>
            </a:r>
          </a:p>
        </p:txBody>
      </p:sp>
      <p:sp>
        <p:nvSpPr>
          <p:cNvPr id="44051" name="Text Box 28"/>
          <p:cNvSpPr txBox="1">
            <a:spLocks noChangeArrowheads="1"/>
          </p:cNvSpPr>
          <p:nvPr/>
        </p:nvSpPr>
        <p:spPr bwMode="auto">
          <a:xfrm>
            <a:off x="3962400" y="3124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(41)</a:t>
            </a:r>
          </a:p>
        </p:txBody>
      </p:sp>
      <p:sp>
        <p:nvSpPr>
          <p:cNvPr id="44052" name="Text Box 30"/>
          <p:cNvSpPr txBox="1">
            <a:spLocks noChangeArrowheads="1"/>
          </p:cNvSpPr>
          <p:nvPr/>
        </p:nvSpPr>
        <p:spPr bwMode="auto">
          <a:xfrm>
            <a:off x="1752600" y="2819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(61)</a:t>
            </a:r>
          </a:p>
        </p:txBody>
      </p:sp>
      <p:sp>
        <p:nvSpPr>
          <p:cNvPr id="44053" name="Text Box 31"/>
          <p:cNvSpPr txBox="1">
            <a:spLocks noChangeArrowheads="1"/>
          </p:cNvSpPr>
          <p:nvPr/>
        </p:nvSpPr>
        <p:spPr bwMode="auto">
          <a:xfrm>
            <a:off x="1066800" y="37338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(7)</a:t>
            </a:r>
          </a:p>
        </p:txBody>
      </p:sp>
      <p:sp>
        <p:nvSpPr>
          <p:cNvPr id="44054" name="Text Box 32"/>
          <p:cNvSpPr txBox="1">
            <a:spLocks noChangeArrowheads="1"/>
          </p:cNvSpPr>
          <p:nvPr/>
        </p:nvSpPr>
        <p:spPr bwMode="auto">
          <a:xfrm>
            <a:off x="533400" y="3810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(2)</a:t>
            </a:r>
          </a:p>
        </p:txBody>
      </p:sp>
      <p:sp>
        <p:nvSpPr>
          <p:cNvPr id="44055" name="Text Box 33"/>
          <p:cNvSpPr txBox="1">
            <a:spLocks noChangeArrowheads="1"/>
          </p:cNvSpPr>
          <p:nvPr/>
        </p:nvSpPr>
        <p:spPr bwMode="auto">
          <a:xfrm>
            <a:off x="4648200" y="25908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(68)</a:t>
            </a:r>
          </a:p>
        </p:txBody>
      </p:sp>
      <p:sp>
        <p:nvSpPr>
          <p:cNvPr id="44056" name="Text Box 34"/>
          <p:cNvSpPr txBox="1">
            <a:spLocks noChangeArrowheads="1"/>
          </p:cNvSpPr>
          <p:nvPr/>
        </p:nvSpPr>
        <p:spPr bwMode="auto">
          <a:xfrm>
            <a:off x="533400" y="6096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(5)</a:t>
            </a:r>
          </a:p>
        </p:txBody>
      </p:sp>
      <p:sp>
        <p:nvSpPr>
          <p:cNvPr id="44057" name="Text Box 35"/>
          <p:cNvSpPr txBox="1">
            <a:spLocks noChangeArrowheads="1"/>
          </p:cNvSpPr>
          <p:nvPr/>
        </p:nvSpPr>
        <p:spPr bwMode="auto">
          <a:xfrm>
            <a:off x="1752600" y="5181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(53)</a:t>
            </a:r>
          </a:p>
        </p:txBody>
      </p:sp>
      <p:sp>
        <p:nvSpPr>
          <p:cNvPr id="44058" name="Text Box 36"/>
          <p:cNvSpPr txBox="1">
            <a:spLocks noChangeArrowheads="1"/>
          </p:cNvSpPr>
          <p:nvPr/>
        </p:nvSpPr>
        <p:spPr bwMode="auto">
          <a:xfrm>
            <a:off x="4038600" y="533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(48)</a:t>
            </a:r>
          </a:p>
        </p:txBody>
      </p:sp>
      <p:sp>
        <p:nvSpPr>
          <p:cNvPr id="44059" name="Text Box 37"/>
          <p:cNvSpPr txBox="1">
            <a:spLocks noChangeArrowheads="1"/>
          </p:cNvSpPr>
          <p:nvPr/>
        </p:nvSpPr>
        <p:spPr bwMode="auto">
          <a:xfrm>
            <a:off x="3352800" y="5943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(14)</a:t>
            </a:r>
          </a:p>
        </p:txBody>
      </p:sp>
      <p:sp>
        <p:nvSpPr>
          <p:cNvPr id="44060" name="Text Box 38"/>
          <p:cNvSpPr txBox="1">
            <a:spLocks noChangeArrowheads="1"/>
          </p:cNvSpPr>
          <p:nvPr/>
        </p:nvSpPr>
        <p:spPr bwMode="auto">
          <a:xfrm>
            <a:off x="5181600" y="5791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(20)</a:t>
            </a:r>
          </a:p>
        </p:txBody>
      </p:sp>
      <p:sp>
        <p:nvSpPr>
          <p:cNvPr id="44061" name="Text Box 39"/>
          <p:cNvSpPr txBox="1">
            <a:spLocks noChangeArrowheads="1"/>
          </p:cNvSpPr>
          <p:nvPr/>
        </p:nvSpPr>
        <p:spPr bwMode="auto">
          <a:xfrm>
            <a:off x="4572000" y="5867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(14)</a:t>
            </a:r>
          </a:p>
        </p:txBody>
      </p:sp>
      <p:sp>
        <p:nvSpPr>
          <p:cNvPr id="44062" name="Text Box 40"/>
          <p:cNvSpPr txBox="1">
            <a:spLocks noChangeArrowheads="1"/>
          </p:cNvSpPr>
          <p:nvPr/>
        </p:nvSpPr>
        <p:spPr bwMode="auto">
          <a:xfrm>
            <a:off x="6324600" y="5791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/>
              <a:t>(21)</a:t>
            </a:r>
          </a:p>
        </p:txBody>
      </p:sp>
      <p:graphicFrame>
        <p:nvGraphicFramePr>
          <p:cNvPr id="90180" name="Group 68"/>
          <p:cNvGraphicFramePr>
            <a:graphicFrameLocks noGrp="1"/>
          </p:cNvGraphicFramePr>
          <p:nvPr/>
        </p:nvGraphicFramePr>
        <p:xfrm>
          <a:off x="4419600" y="76200"/>
          <a:ext cx="1447800" cy="622300"/>
        </p:xfrm>
        <a:graphic>
          <a:graphicData uri="http://schemas.openxmlformats.org/drawingml/2006/table">
            <a:tbl>
              <a:tblPr/>
              <a:tblGrid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 Bribe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89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184" name="Group 72"/>
          <p:cNvGraphicFramePr>
            <a:graphicFrameLocks noGrp="1"/>
          </p:cNvGraphicFramePr>
          <p:nvPr/>
        </p:nvGraphicFramePr>
        <p:xfrm>
          <a:off x="5943600" y="2286000"/>
          <a:ext cx="1447800" cy="622300"/>
        </p:xfrm>
        <a:graphic>
          <a:graphicData uri="http://schemas.openxmlformats.org/drawingml/2006/table">
            <a:tbl>
              <a:tblPr/>
              <a:tblGrid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Avg. Bribe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Rs. 1081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182" name="Group 70"/>
          <p:cNvGraphicFramePr>
            <a:graphicFrameLocks noGrp="1"/>
          </p:cNvGraphicFramePr>
          <p:nvPr/>
        </p:nvGraphicFramePr>
        <p:xfrm>
          <a:off x="6248400" y="4495800"/>
          <a:ext cx="1447800" cy="622300"/>
        </p:xfrm>
        <a:graphic>
          <a:graphicData uri="http://schemas.openxmlformats.org/drawingml/2006/table">
            <a:tbl>
              <a:tblPr/>
              <a:tblGrid>
                <a:gridCol w="766763"/>
                <a:gridCol w="681037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SAVING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Avg. Bribe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Rs. 184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36250" name="AutoShape 58"/>
          <p:cNvSpPr>
            <a:spLocks noChangeArrowheads="1"/>
          </p:cNvSpPr>
          <p:nvPr/>
        </p:nvSpPr>
        <p:spPr bwMode="auto">
          <a:xfrm>
            <a:off x="6170613" y="3100388"/>
            <a:ext cx="2439987" cy="318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en-US" sz="1400"/>
              <a:t>To expedite the process</a:t>
            </a:r>
            <a:endParaRPr lang="en-US" altLang="en-US" sz="1400">
              <a:latin typeface="Tw Cen MT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1400"/>
              <a:t>To enable out of turn service </a:t>
            </a:r>
          </a:p>
          <a:p>
            <a:pPr>
              <a:lnSpc>
                <a:spcPct val="115000"/>
              </a:lnSpc>
            </a:pPr>
            <a:r>
              <a:rPr lang="en-US" altLang="en-US" sz="1400"/>
              <a:t>Additional convenience</a:t>
            </a:r>
            <a:endParaRPr lang="en-US" altLang="en-US" sz="1400">
              <a:latin typeface="Tw Cen MT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1400"/>
              <a:t>Influence functionaries to act in your favor</a:t>
            </a:r>
            <a:endParaRPr lang="en-US" altLang="en-US" sz="1400">
              <a:latin typeface="Tw Cen MT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Functionaries enjoy extensive discretionary power</a:t>
            </a:r>
          </a:p>
          <a:p>
            <a:pPr>
              <a:spcBef>
                <a:spcPct val="2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Complex process requiring use of intermediary by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6116"/>
            <a:ext cx="8839199" cy="1077218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 smtClean="0"/>
              <a:t>Impact of Computerized System on Key Dimensions</a:t>
            </a:r>
          </a:p>
        </p:txBody>
      </p:sp>
      <p:pic>
        <p:nvPicPr>
          <p:cNvPr id="47107" name="Picture 3" descr="MCj04175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788" y="2451100"/>
            <a:ext cx="4113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902575" y="45720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Manual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76200" y="1954213"/>
            <a:ext cx="4703763" cy="45021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 lIns="45720" rIns="4572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TRIPS SAVED: </a:t>
            </a:r>
            <a:r>
              <a:rPr lang="en-US" altLang="en-US" sz="2400" b="1"/>
              <a:t>1.1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WAITING TIME SAVED: </a:t>
            </a:r>
            <a:r>
              <a:rPr lang="en-US" altLang="en-US" sz="2400" b="1"/>
              <a:t>42 MINS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REDUCTION IN PROPORTION PAYING BRIBE: </a:t>
            </a:r>
            <a:r>
              <a:rPr lang="en-US" altLang="en-US" sz="2400" b="1"/>
              <a:t>7%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DIRECT COST SAVING: </a:t>
            </a:r>
            <a:r>
              <a:rPr lang="en-US" altLang="en-US" sz="2400" b="1"/>
              <a:t>69 RS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IMPROVEMENT IN SERVICE QUALITY SCORE: </a:t>
            </a:r>
            <a:r>
              <a:rPr lang="en-US" altLang="en-US" sz="2400" b="1"/>
              <a:t>1.0</a:t>
            </a:r>
          </a:p>
          <a:p>
            <a:pPr>
              <a:spcBef>
                <a:spcPct val="50000"/>
              </a:spcBef>
            </a:pPr>
            <a:r>
              <a:rPr lang="en-US" altLang="en-US" sz="2000" b="1"/>
              <a:t>IMPROVEMENT IN</a:t>
            </a:r>
            <a:r>
              <a:rPr lang="en-US" altLang="en-US" sz="2000"/>
              <a:t> </a:t>
            </a:r>
            <a:r>
              <a:rPr lang="en-US" altLang="en-US" sz="2000" b="1"/>
              <a:t>GOVERNANCE SCORE: </a:t>
            </a:r>
            <a:r>
              <a:rPr lang="en-US" altLang="en-US" sz="2400" b="1"/>
              <a:t>0.8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24400" y="5121275"/>
            <a:ext cx="187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Computerized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1101"/>
            <a:ext cx="8153400" cy="707886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Project-wise Impact</a:t>
            </a:r>
          </a:p>
        </p:txBody>
      </p:sp>
      <p:graphicFrame>
        <p:nvGraphicFramePr>
          <p:cNvPr id="69635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828800"/>
          <a:ext cx="8382000" cy="4699000"/>
        </p:xfrm>
        <a:graphic>
          <a:graphicData uri="http://schemas.openxmlformats.org/drawingml/2006/table">
            <a:tbl>
              <a:tblPr/>
              <a:tblGrid>
                <a:gridCol w="1295400"/>
                <a:gridCol w="3081338"/>
                <a:gridCol w="2016125"/>
                <a:gridCol w="1989137"/>
              </a:tblGrid>
              <a:tr h="1066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 Record Computerization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Property Registration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Transport Offices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NUMBER OF TRIPS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7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3.2  2.0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WAITING TIME (MIN)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PAYING BRIBE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7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25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19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13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54" name="Picture 48" descr="CABBY7XI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12334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49" descr="_queu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2588"/>
            <a:ext cx="12160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6" name="Picture 50" descr="bribe[1]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86400"/>
            <a:ext cx="1233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sz="2000" b="1">
                <a:cs typeface="Times New Roman" pitchFamily="18" charset="0"/>
              </a:rPr>
              <a:t>Importance of Service Delivery Attributes for the Three Applications</a:t>
            </a:r>
            <a:r>
              <a:rPr lang="en-US" altLang="en-US" sz="2000" b="1"/>
              <a:t> 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503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Presentation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Why Impact Assessment?</a:t>
            </a:r>
          </a:p>
          <a:p>
            <a:pPr eaLnBrk="1" hangingPunct="1"/>
            <a:r>
              <a:rPr lang="en-US" altLang="en-US" sz="2800" dirty="0" smtClean="0"/>
              <a:t>Issues and Challenges in Impact Assessment</a:t>
            </a:r>
          </a:p>
          <a:p>
            <a:pPr eaLnBrk="1" hangingPunct="1"/>
            <a:r>
              <a:rPr lang="en-US" altLang="en-US" sz="2800" dirty="0" smtClean="0"/>
              <a:t>Methodology Used in IIMA Educational Programs</a:t>
            </a:r>
          </a:p>
          <a:p>
            <a:pPr eaLnBrk="1" hangingPunct="1"/>
            <a:r>
              <a:rPr lang="en-US" altLang="en-US" sz="2800" dirty="0" smtClean="0"/>
              <a:t>Assessment of Indian </a:t>
            </a:r>
            <a:r>
              <a:rPr lang="en-US" altLang="en-US" sz="2800" dirty="0" err="1" smtClean="0"/>
              <a:t>eGovernance</a:t>
            </a:r>
            <a:r>
              <a:rPr lang="en-US" altLang="en-US" sz="2800" dirty="0" smtClean="0"/>
              <a:t> Projects</a:t>
            </a:r>
          </a:p>
          <a:p>
            <a:pPr lvl="1" eaLnBrk="1" hangingPunct="1"/>
            <a:r>
              <a:rPr lang="en-US" altLang="en-US" sz="2400" dirty="0" smtClean="0"/>
              <a:t>Developing a framework</a:t>
            </a:r>
          </a:p>
          <a:p>
            <a:pPr lvl="1" eaLnBrk="1" hangingPunct="1"/>
            <a:r>
              <a:rPr lang="en-US" altLang="en-US" sz="2400" dirty="0" smtClean="0"/>
              <a:t>Design of methodology</a:t>
            </a:r>
          </a:p>
          <a:p>
            <a:pPr lvl="1" eaLnBrk="1" hangingPunct="1"/>
            <a:r>
              <a:rPr lang="en-US" altLang="en-US" sz="2400" dirty="0" smtClean="0"/>
              <a:t>Analysis of results and reporting</a:t>
            </a:r>
          </a:p>
          <a:p>
            <a:pPr lvl="1" eaLnBrk="1" hangingPunct="1"/>
            <a:r>
              <a:rPr lang="en-US" altLang="en-US" sz="2400" dirty="0" smtClean="0"/>
              <a:t>Learning from the assessment</a:t>
            </a:r>
          </a:p>
          <a:p>
            <a:pPr eaLnBrk="1" hangingPunct="1"/>
            <a:r>
              <a:rPr lang="en-US" altLang="en-US" sz="2800" dirty="0" smtClean="0"/>
              <a:t>Summary and Overall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54050"/>
            <a:ext cx="7245350" cy="64135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smtClean="0"/>
              <a:t>Overall Assessment (State-wise)</a:t>
            </a:r>
          </a:p>
        </p:txBody>
      </p:sp>
      <p:sp>
        <p:nvSpPr>
          <p:cNvPr id="49155" name="AutoShape 3"/>
          <p:cNvSpPr>
            <a:spLocks noChangeAspect="1" noChangeArrowheads="1"/>
          </p:cNvSpPr>
          <p:nvPr/>
        </p:nvSpPr>
        <p:spPr bwMode="auto">
          <a:xfrm>
            <a:off x="2211388" y="2971800"/>
            <a:ext cx="4570412" cy="4316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00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20763" y="6096000"/>
            <a:ext cx="710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chemeClr val="bg1"/>
                </a:solidFill>
              </a:rPr>
              <a:t>1 - Much worsened;    3 - No change;    5 - Much improved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4290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2672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927850" y="42052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Himachal Pradesh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694488" y="37322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Rajasthan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34088" y="2832100"/>
            <a:ext cx="1517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Uttarakhand</a:t>
            </a:r>
          </a:p>
          <a:p>
            <a:pPr algn="ctr"/>
            <a:r>
              <a:rPr lang="en-US" altLang="en-US" b="1"/>
              <a:t>Tamil Nadu</a:t>
            </a:r>
          </a:p>
          <a:p>
            <a:pPr algn="ctr"/>
            <a:r>
              <a:rPr lang="en-US" altLang="en-US" b="1"/>
              <a:t>Kerala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519738" y="1981200"/>
            <a:ext cx="100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Gujarat</a:t>
            </a:r>
          </a:p>
          <a:p>
            <a:pPr algn="ctr"/>
            <a:r>
              <a:rPr lang="en-US" altLang="en-US" b="1"/>
              <a:t>Delhi</a:t>
            </a:r>
          </a:p>
          <a:p>
            <a:pPr algn="ctr"/>
            <a:r>
              <a:rPr lang="en-US" altLang="en-US" b="1"/>
              <a:t>Punjab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229100" y="201295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West Bengal</a:t>
            </a:r>
          </a:p>
          <a:p>
            <a:pPr algn="ctr"/>
            <a:r>
              <a:rPr lang="en-US" altLang="en-US" b="1"/>
              <a:t>Orissa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887663" y="2286000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Haryana</a:t>
            </a:r>
          </a:p>
          <a:p>
            <a:pPr algn="ctr"/>
            <a:r>
              <a:rPr lang="en-US" altLang="en-US" b="1"/>
              <a:t>Madhya Pradesh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4495800" y="3810000"/>
            <a:ext cx="12192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DIT/World Bank Study of 8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947738" y="1762125"/>
          <a:ext cx="7358062" cy="4037013"/>
        </p:xfrm>
        <a:graphic>
          <a:graphicData uri="http://schemas.openxmlformats.org/presentationml/2006/ole">
            <p:oleObj spid="_x0000_s40970" name="Chart" r:id="rId3" imgW="6077102" imgH="3333902" progId="Excel.Sheet.8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1524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4000" b="1">
                <a:solidFill>
                  <a:schemeClr val="tx2"/>
                </a:solidFill>
              </a:rPr>
              <a:t>Number of Trips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620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122238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4400" b="1"/>
              <a:t>Proportion Paying Bribes (%)</a:t>
            </a:r>
            <a:endParaRPr lang="en-US" altLang="en-US" sz="4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Improvement Over Manual System</a:t>
            </a:r>
          </a:p>
        </p:txBody>
      </p:sp>
      <p:graphicFrame>
        <p:nvGraphicFramePr>
          <p:cNvPr id="17643" name="Group 235"/>
          <p:cNvGraphicFramePr>
            <a:graphicFrameLocks noGrp="1"/>
          </p:cNvGraphicFramePr>
          <p:nvPr>
            <p:ph idx="1"/>
          </p:nvPr>
        </p:nvGraphicFramePr>
        <p:xfrm>
          <a:off x="152400" y="1057275"/>
          <a:ext cx="8839200" cy="5852160"/>
        </p:xfrm>
        <a:graphic>
          <a:graphicData uri="http://schemas.openxmlformats.org/drawingml/2006/table">
            <a:tbl>
              <a:tblPr/>
              <a:tblGrid>
                <a:gridCol w="2590800"/>
                <a:gridCol w="838200"/>
                <a:gridCol w="1030288"/>
                <a:gridCol w="874712"/>
                <a:gridCol w="914400"/>
                <a:gridCol w="838200"/>
                <a:gridCol w="876300"/>
                <a:gridCol w="876300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Bhoomi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Kaveri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CARD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eSeva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E-Proc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AMC 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Checkpost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Total Travel Cost</a:t>
                      </a:r>
                      <a:r>
                        <a:rPr kumimoji="0" lang="tr-T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per transactıon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(Rs.)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(8.51)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116.68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1444.55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Number of trips</a:t>
                      </a:r>
                      <a:r>
                        <a:rPr kumimoji="0" lang="tr-T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Wage Loss (Rs.)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(39.22)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Waiting Time (Minutes)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62.62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114.95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C7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Governance Quality - 5 point 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Percentage paying bribes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33.08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EC1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Service Quality- 5 point 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Error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CB8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Preference for Computerization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79.34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83.71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Savings in Cost to Customers</a:t>
            </a:r>
            <a:br>
              <a:rPr lang="en-US" altLang="en-US" sz="3600" dirty="0" smtClean="0"/>
            </a:br>
            <a:r>
              <a:rPr lang="en-US" altLang="en-US" sz="3600" dirty="0" smtClean="0"/>
              <a:t>Estimates for entire client population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0" y="1219200"/>
            <a:ext cx="7391400" cy="0"/>
          </a:xfrm>
          <a:prstGeom prst="line">
            <a:avLst/>
          </a:prstGeom>
          <a:noFill/>
          <a:ln w="57150">
            <a:solidFill>
              <a:srgbClr val="24517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774" name="Group 342"/>
          <p:cNvGraphicFramePr>
            <a:graphicFrameLocks noGrp="1"/>
          </p:cNvGraphicFramePr>
          <p:nvPr>
            <p:ph idx="1"/>
          </p:nvPr>
        </p:nvGraphicFramePr>
        <p:xfrm>
          <a:off x="152400" y="1658938"/>
          <a:ext cx="8915400" cy="4744657"/>
        </p:xfrm>
        <a:graphic>
          <a:graphicData uri="http://schemas.openxmlformats.org/drawingml/2006/table">
            <a:tbl>
              <a:tblPr/>
              <a:tblGrid>
                <a:gridCol w="1676400"/>
                <a:gridCol w="1395413"/>
                <a:gridCol w="1198562"/>
                <a:gridCol w="1198563"/>
                <a:gridCol w="1049337"/>
                <a:gridCol w="1198563"/>
                <a:gridCol w="1198562"/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Million Transactions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Travel Cost Saving (Rs. Million)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Wage Loss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(Rs. Million)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Waiting Time (Million Hours)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Bribes (Rs. Million)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Other Payment to Agents (Rs. Million)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Bhoomi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RTC-11.972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MUT-1.032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(1041.24)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(470.277)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(0.256)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180.312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124.870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KAVERI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2.471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220.480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297.918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(125.074)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6.283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Khajane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3.525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64.847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17.937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142.404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7.807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15.614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69.910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29.385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(57.549)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(38.719)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eSeva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37.017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274.095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578.556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11.468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e-Procurement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90.726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3.536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220E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(0.156)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AMC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0.713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15.027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2.357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Checkpost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217.741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52.641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Projects: Descending Order of Improvement in Composite Scores</a:t>
            </a:r>
            <a:br>
              <a:rPr lang="en-US" altLang="en-US" sz="3600" dirty="0" smtClean="0"/>
            </a:br>
            <a:r>
              <a:rPr lang="en-US" altLang="en-US" sz="2800" dirty="0" smtClean="0"/>
              <a:t>on a 5 point scale</a:t>
            </a:r>
          </a:p>
        </p:txBody>
      </p:sp>
      <p:graphicFrame>
        <p:nvGraphicFramePr>
          <p:cNvPr id="19546" name="Group 90"/>
          <p:cNvGraphicFramePr>
            <a:graphicFrameLocks noGrp="1"/>
          </p:cNvGraphicFramePr>
          <p:nvPr>
            <p:ph idx="1"/>
          </p:nvPr>
        </p:nvGraphicFramePr>
        <p:xfrm>
          <a:off x="457200" y="2208213"/>
          <a:ext cx="8229600" cy="3435033"/>
        </p:xfrm>
        <a:graphic>
          <a:graphicData uri="http://schemas.openxmlformats.org/drawingml/2006/table">
            <a:tbl>
              <a:tblPr/>
              <a:tblGrid>
                <a:gridCol w="2057400"/>
                <a:gridCol w="1063625"/>
                <a:gridCol w="1277938"/>
                <a:gridCol w="1276350"/>
                <a:gridCol w="1277937"/>
                <a:gridCol w="1276350"/>
              </a:tblGrid>
              <a:tr h="182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Project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Difference Average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Average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S.D.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Average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S.D.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Bhoomi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2.86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1.60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eSeva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1.27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e-Procurement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3.22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4.26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1.04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Checkpost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3.48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4.32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4.12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0.90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KAVERI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3.90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CARD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3.78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0.49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3.93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041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Oval 12"/>
          <p:cNvSpPr>
            <a:spLocks noChangeAspect="1" noChangeArrowheads="1"/>
          </p:cNvSpPr>
          <p:nvPr/>
        </p:nvSpPr>
        <p:spPr bwMode="auto">
          <a:xfrm>
            <a:off x="1295400" y="447675"/>
            <a:ext cx="2524125" cy="2524125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44" name="Oval 13"/>
          <p:cNvSpPr>
            <a:spLocks noChangeAspect="1" noChangeArrowheads="1"/>
          </p:cNvSpPr>
          <p:nvPr/>
        </p:nvSpPr>
        <p:spPr bwMode="auto">
          <a:xfrm>
            <a:off x="1889125" y="1055688"/>
            <a:ext cx="1304925" cy="1306512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584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0"/>
            <a:ext cx="45704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Oval 15"/>
          <p:cNvSpPr>
            <a:spLocks noChangeAspect="1" noChangeArrowheads="1"/>
          </p:cNvSpPr>
          <p:nvPr/>
        </p:nvSpPr>
        <p:spPr bwMode="auto">
          <a:xfrm>
            <a:off x="6042025" y="708025"/>
            <a:ext cx="2111375" cy="2111375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47" name="Oval 16"/>
          <p:cNvSpPr>
            <a:spLocks noChangeAspect="1" noChangeArrowheads="1"/>
          </p:cNvSpPr>
          <p:nvPr/>
        </p:nvSpPr>
        <p:spPr bwMode="auto">
          <a:xfrm>
            <a:off x="6324600" y="914400"/>
            <a:ext cx="1673225" cy="1673225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584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7250"/>
            <a:ext cx="45704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Oval 24"/>
          <p:cNvSpPr>
            <a:spLocks noChangeAspect="1" noChangeArrowheads="1"/>
          </p:cNvSpPr>
          <p:nvPr/>
        </p:nvSpPr>
        <p:spPr bwMode="auto">
          <a:xfrm>
            <a:off x="1676400" y="4495800"/>
            <a:ext cx="1498600" cy="1498600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50" name="Oval 25"/>
          <p:cNvSpPr>
            <a:spLocks noChangeAspect="1" noChangeArrowheads="1"/>
          </p:cNvSpPr>
          <p:nvPr/>
        </p:nvSpPr>
        <p:spPr bwMode="auto">
          <a:xfrm>
            <a:off x="1219200" y="4038600"/>
            <a:ext cx="2395538" cy="2393950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5851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3588" y="3429000"/>
            <a:ext cx="4570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Oval 27"/>
          <p:cNvSpPr>
            <a:spLocks noChangeAspect="1" noChangeArrowheads="1"/>
          </p:cNvSpPr>
          <p:nvPr/>
        </p:nvSpPr>
        <p:spPr bwMode="auto">
          <a:xfrm>
            <a:off x="6324600" y="4572000"/>
            <a:ext cx="1325563" cy="1325563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53" name="Oval 28"/>
          <p:cNvSpPr>
            <a:spLocks noChangeAspect="1" noChangeArrowheads="1"/>
          </p:cNvSpPr>
          <p:nvPr/>
        </p:nvSpPr>
        <p:spPr bwMode="auto">
          <a:xfrm>
            <a:off x="5867400" y="4217988"/>
            <a:ext cx="2184400" cy="2182812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54" name="Text Box 29"/>
          <p:cNvSpPr txBox="1">
            <a:spLocks noChangeArrowheads="1"/>
          </p:cNvSpPr>
          <p:nvPr/>
        </p:nvSpPr>
        <p:spPr bwMode="auto">
          <a:xfrm>
            <a:off x="152400" y="152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Bhoomi</a:t>
            </a:r>
          </a:p>
        </p:txBody>
      </p:sp>
      <p:sp>
        <p:nvSpPr>
          <p:cNvPr id="35855" name="Text Box 30"/>
          <p:cNvSpPr txBox="1">
            <a:spLocks noChangeArrowheads="1"/>
          </p:cNvSpPr>
          <p:nvPr/>
        </p:nvSpPr>
        <p:spPr bwMode="auto">
          <a:xfrm>
            <a:off x="4724400" y="152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KAVERI</a:t>
            </a:r>
          </a:p>
        </p:txBody>
      </p:sp>
      <p:sp>
        <p:nvSpPr>
          <p:cNvPr id="35856" name="Text Box 31"/>
          <p:cNvSpPr txBox="1">
            <a:spLocks noChangeArrowheads="1"/>
          </p:cNvSpPr>
          <p:nvPr/>
        </p:nvSpPr>
        <p:spPr bwMode="auto">
          <a:xfrm>
            <a:off x="152400" y="3519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Khajane - DDO</a:t>
            </a:r>
          </a:p>
        </p:txBody>
      </p:sp>
      <p:sp>
        <p:nvSpPr>
          <p:cNvPr id="35857" name="Text Box 32"/>
          <p:cNvSpPr txBox="1">
            <a:spLocks noChangeArrowheads="1"/>
          </p:cNvSpPr>
          <p:nvPr/>
        </p:nvSpPr>
        <p:spPr bwMode="auto">
          <a:xfrm>
            <a:off x="4648200" y="35194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Khajane - Payee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0"/>
            <a:ext cx="45799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Oval 5"/>
          <p:cNvSpPr>
            <a:spLocks noChangeAspect="1" noChangeArrowheads="1"/>
          </p:cNvSpPr>
          <p:nvPr/>
        </p:nvSpPr>
        <p:spPr bwMode="auto">
          <a:xfrm>
            <a:off x="5753100" y="342900"/>
            <a:ext cx="2705100" cy="2705100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868" name="Oval 6"/>
          <p:cNvSpPr>
            <a:spLocks noChangeAspect="1" noChangeArrowheads="1"/>
          </p:cNvSpPr>
          <p:nvPr/>
        </p:nvSpPr>
        <p:spPr bwMode="auto">
          <a:xfrm>
            <a:off x="6248400" y="838200"/>
            <a:ext cx="1755775" cy="1754188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13" y="3429000"/>
            <a:ext cx="45608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Oval 8"/>
          <p:cNvSpPr>
            <a:spLocks noChangeAspect="1" noChangeArrowheads="1"/>
          </p:cNvSpPr>
          <p:nvPr/>
        </p:nvSpPr>
        <p:spPr bwMode="auto">
          <a:xfrm>
            <a:off x="5943600" y="3975100"/>
            <a:ext cx="2349500" cy="2349500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871" name="Oval 9"/>
          <p:cNvSpPr>
            <a:spLocks noChangeAspect="1" noChangeArrowheads="1"/>
          </p:cNvSpPr>
          <p:nvPr/>
        </p:nvSpPr>
        <p:spPr bwMode="auto">
          <a:xfrm>
            <a:off x="6248400" y="4267200"/>
            <a:ext cx="1763713" cy="1763713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0"/>
            <a:ext cx="45529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Oval 11"/>
          <p:cNvSpPr>
            <a:spLocks noChangeAspect="1" noChangeArrowheads="1"/>
          </p:cNvSpPr>
          <p:nvPr/>
        </p:nvSpPr>
        <p:spPr bwMode="auto">
          <a:xfrm>
            <a:off x="1497013" y="644525"/>
            <a:ext cx="2084387" cy="2084388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874" name="Oval 12"/>
          <p:cNvSpPr>
            <a:spLocks noChangeAspect="1" noChangeArrowheads="1"/>
          </p:cNvSpPr>
          <p:nvPr/>
        </p:nvSpPr>
        <p:spPr bwMode="auto">
          <a:xfrm>
            <a:off x="1524000" y="685800"/>
            <a:ext cx="2001838" cy="2001838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687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04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Oval 14"/>
          <p:cNvSpPr>
            <a:spLocks noChangeAspect="1" noChangeArrowheads="1"/>
          </p:cNvSpPr>
          <p:nvPr/>
        </p:nvSpPr>
        <p:spPr bwMode="auto">
          <a:xfrm>
            <a:off x="1701800" y="4572000"/>
            <a:ext cx="1498600" cy="1498600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877" name="Oval 15"/>
          <p:cNvSpPr>
            <a:spLocks noChangeAspect="1" noChangeArrowheads="1"/>
          </p:cNvSpPr>
          <p:nvPr/>
        </p:nvSpPr>
        <p:spPr bwMode="auto">
          <a:xfrm>
            <a:off x="1295400" y="4114800"/>
            <a:ext cx="2249488" cy="2249488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152400" y="166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CARD</a:t>
            </a:r>
          </a:p>
        </p:txBody>
      </p:sp>
      <p:sp>
        <p:nvSpPr>
          <p:cNvPr id="36879" name="Text Box 17"/>
          <p:cNvSpPr txBox="1">
            <a:spLocks noChangeArrowheads="1"/>
          </p:cNvSpPr>
          <p:nvPr/>
        </p:nvSpPr>
        <p:spPr bwMode="auto">
          <a:xfrm>
            <a:off x="4724400" y="76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eSeva</a:t>
            </a:r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>
            <a:off x="152400" y="3581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E-Procurement</a:t>
            </a:r>
          </a:p>
        </p:txBody>
      </p:sp>
      <p:sp>
        <p:nvSpPr>
          <p:cNvPr id="36881" name="Text Box 19"/>
          <p:cNvSpPr txBox="1">
            <a:spLocks noChangeArrowheads="1"/>
          </p:cNvSpPr>
          <p:nvPr/>
        </p:nvSpPr>
        <p:spPr bwMode="auto">
          <a:xfrm>
            <a:off x="4724400" y="3581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AMC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76200"/>
            <a:ext cx="47164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Oval 5"/>
          <p:cNvSpPr>
            <a:spLocks noChangeAspect="1" noChangeArrowheads="1"/>
          </p:cNvSpPr>
          <p:nvPr/>
        </p:nvSpPr>
        <p:spPr bwMode="auto">
          <a:xfrm>
            <a:off x="1606550" y="844550"/>
            <a:ext cx="2051050" cy="2051050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892" name="Oval 6"/>
          <p:cNvSpPr>
            <a:spLocks noChangeAspect="1" noChangeArrowheads="1"/>
          </p:cNvSpPr>
          <p:nvPr/>
        </p:nvSpPr>
        <p:spPr bwMode="auto">
          <a:xfrm>
            <a:off x="1838325" y="1076325"/>
            <a:ext cx="1590675" cy="1590675"/>
          </a:xfrm>
          <a:prstGeom prst="ellipse">
            <a:avLst/>
          </a:prstGeom>
          <a:noFill/>
          <a:ln w="19050">
            <a:solidFill>
              <a:srgbClr val="000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Tahoma" pitchFamily="34" charset="0"/>
                <a:cs typeface="Tahoma" pitchFamily="34" charset="0"/>
              </a:rPr>
              <a:t>Checkpost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4000" smtClean="0"/>
              <a:t>Why Impact Assessment?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ja-JP" sz="2800" dirty="0" smtClean="0">
                <a:ea typeface="MS Mincho" pitchFamily="49" charset="-128"/>
              </a:rPr>
              <a:t>To ensure that resources deployed in programs/projects provide commensurate value.</a:t>
            </a:r>
          </a:p>
          <a:p>
            <a:r>
              <a:rPr lang="en-US" altLang="ja-JP" sz="2800" dirty="0" smtClean="0">
                <a:ea typeface="MS Mincho" pitchFamily="49" charset="-128"/>
              </a:rPr>
              <a:t>To create a bench mark for future projects to target</a:t>
            </a:r>
          </a:p>
          <a:p>
            <a:r>
              <a:rPr lang="en-US" altLang="ja-JP" sz="2800" dirty="0" smtClean="0">
                <a:ea typeface="MS Mincho" pitchFamily="49" charset="-128"/>
              </a:rPr>
              <a:t>To identify successful projects for replication and scaling up</a:t>
            </a:r>
          </a:p>
          <a:p>
            <a:r>
              <a:rPr lang="en-US" altLang="ja-JP" sz="2800" dirty="0" smtClean="0">
                <a:ea typeface="MS Mincho" pitchFamily="49" charset="-128"/>
              </a:rPr>
              <a:t>To sharpen goals and targeted benefits for each project under implementation</a:t>
            </a:r>
          </a:p>
          <a:p>
            <a:r>
              <a:rPr lang="en-US" altLang="ja-JP" sz="2800" dirty="0" smtClean="0">
                <a:ea typeface="MS Mincho" pitchFamily="49" charset="-128"/>
              </a:rPr>
              <a:t>To make course correction for programs under implementation</a:t>
            </a:r>
          </a:p>
          <a:p>
            <a:r>
              <a:rPr lang="en-US" altLang="ja-JP" sz="2800" dirty="0" smtClean="0">
                <a:ea typeface="MS Mincho" pitchFamily="49" charset="-128"/>
              </a:rPr>
              <a:t>To learn key determinants of economic, organizational, and social impact from successful and failed projects</a:t>
            </a:r>
            <a:endParaRPr lang="en-US" sz="2800" dirty="0" smtClean="0"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Preliminary Observations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Overall Impact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Reasonable </a:t>
            </a:r>
            <a:r>
              <a:rPr lang="en-US" altLang="en-US" sz="1800" dirty="0" smtClean="0"/>
              <a:t>positive impact on cost of accessing service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Variability across different service centers of a project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Per transaction operating costs including amortized investment is less than benefit of reduced costs to customers. User fees can be charged and projects made economically viable.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Reduced corruption-outcome is mixed and can be fragile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Any type of system break down leads to corruption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Agents play a key role in promoting corruption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Private operators also exhibit rent seeking behavior given an opportunity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Strong endorsement of e-Government but indirect preference for private participation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Small improvements in efficiency can trigger major positive change in perception about quality of governance.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Challenges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No established reporting standards for public agencies- In case of treasuries, the AG office has more information on outcome.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What is the bench mark for evaluation-improvement over manual system, rating of computerized system (moving target), or potential?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Measuring what we purport to measure: design of questions, training, pre test, field checks, triangulation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Public agencies are wary of evaluation-difficult to gather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Key Lessons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Number of  mature projects is very limited. A long way to go in terms of coverage of services/states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Most projects are at a preliminary stage of evolution.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Even so, significant benefits have been delivered. Need to push ahead on eGovernance agenda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Need to Push Hard on the e-Governance Agenda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However, variation in project impact across states suggests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that greater emphasis on design and reengineering is needed.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need to learn from best practices elsewhere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2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733800" y="6172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57600" y="6248400"/>
            <a:ext cx="3917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6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/>
              <a:t>Need for building capacity to conceptualize and implement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Establishing Data Validity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algn="just" eaLnBrk="1" hangingPunct="1"/>
            <a:r>
              <a:rPr lang="en-US" sz="2200" smtClean="0"/>
              <a:t>Check extreme values in data files for each item and unacceptable values for coded items.</a:t>
            </a:r>
          </a:p>
          <a:p>
            <a:pPr algn="just" eaLnBrk="1" hangingPunct="1"/>
            <a:r>
              <a:rPr lang="en-US" sz="2200" smtClean="0"/>
              <a:t>Cross-check the data recorded for extreme values in the questionnaire.</a:t>
            </a:r>
          </a:p>
          <a:p>
            <a:pPr algn="just" eaLnBrk="1" hangingPunct="1"/>
            <a:r>
              <a:rPr lang="en-US" sz="2200" smtClean="0"/>
              <a:t>Check for abnormally high values of Standard Deviation.</a:t>
            </a:r>
          </a:p>
          <a:p>
            <a:pPr algn="just" eaLnBrk="1" hangingPunct="1"/>
            <a:r>
              <a:rPr lang="en-US" sz="2200" smtClean="0"/>
              <a:t>Even though a code is provided for missing values, there can be confusion in missing values and a legitimate value of zero.</a:t>
            </a:r>
          </a:p>
          <a:p>
            <a:pPr algn="just" eaLnBrk="1" hangingPunct="1"/>
            <a:r>
              <a:rPr lang="en-US" sz="2200" smtClean="0"/>
              <a:t>Look for logical connections between variables such as travel mode and travel time; bribe paid and corruption.</a:t>
            </a:r>
          </a:p>
          <a:p>
            <a:pPr algn="just" eaLnBrk="1" hangingPunct="1"/>
            <a:r>
              <a:rPr lang="en-US" sz="2200" smtClean="0"/>
              <a:t>Poor data quality can often be traced to specific investigators or locations.</a:t>
            </a:r>
          </a:p>
          <a:p>
            <a:pPr algn="just" eaLnBrk="1" hangingPunct="1"/>
            <a:r>
              <a:rPr lang="en-US" sz="2200" smtClean="0"/>
              <a:t>Random check for data entry problems by comparing data from questionnaires with print out of data files.</a:t>
            </a:r>
          </a:p>
          <a:p>
            <a:pPr algn="just" eaLnBrk="1" hangingPunct="1"/>
            <a:r>
              <a:rPr lang="en-US" sz="2200" smtClean="0"/>
              <a:t>Complete data validity checks before embarking 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8392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Tahoma" pitchFamily="34" charset="0"/>
              </a:rPr>
              <a:t>Points to Remember – Client Assessment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868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>
                <a:latin typeface="Tahoma" pitchFamily="34" charset="0"/>
              </a:rPr>
              <a:t>‘What Ought to be measured’ versus ‘What Can be measured’.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>
                <a:latin typeface="Tahoma" pitchFamily="34" charset="0"/>
              </a:rPr>
              <a:t>Accurately Measurable Data versus Inaccurately Measurable Data.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>
                <a:latin typeface="Tahoma" pitchFamily="34" charset="0"/>
              </a:rPr>
              <a:t>How to measure the ‘Intangible benefits/losses’ – The Impact on  client ‘Values’.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>
                <a:latin typeface="Tahoma" pitchFamily="34" charset="0"/>
              </a:rPr>
              <a:t>For some variables perception ratings provide a better measure rather than actual figures (such as: measuring the effort required for documentation)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>
                <a:latin typeface="Tahoma" pitchFamily="34" charset="0"/>
              </a:rPr>
              <a:t>Data Triangulation. Validation of client data through: </a:t>
            </a:r>
            <a:endParaRPr lang="en-US" b="1">
              <a:latin typeface="Tahoma" pitchFamily="34" charset="0"/>
            </a:endParaRPr>
          </a:p>
          <a:p>
            <a:pPr marL="465138" lvl="1">
              <a:spcBef>
                <a:spcPct val="20000"/>
              </a:spcBef>
              <a:buFont typeface="Arial" charset="0"/>
              <a:buChar char="-"/>
            </a:pPr>
            <a:r>
              <a:rPr lang="en-US" b="1">
                <a:latin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Actual observation of measurable data such as waiting time</a:t>
            </a:r>
          </a:p>
          <a:p>
            <a:pPr marL="465138" lvl="1">
              <a:spcBef>
                <a:spcPct val="20000"/>
              </a:spcBef>
              <a:buFont typeface="Arial" charset="0"/>
              <a:buChar char="-"/>
            </a:pPr>
            <a:r>
              <a:rPr lang="en-US" b="1">
                <a:latin typeface="Tahoma" pitchFamily="34" charset="0"/>
                <a:cs typeface="Tahoma" pitchFamily="34" charset="0"/>
              </a:rPr>
              <a:t> Studying correlations between variables such as distance &amp; cost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2200">
                <a:latin typeface="Tahoma" pitchFamily="34" charset="0"/>
              </a:rPr>
              <a:t> Selecting representative sample on the basis of</a:t>
            </a:r>
          </a:p>
          <a:p>
            <a:pPr marL="465138" lvl="1">
              <a:spcBef>
                <a:spcPct val="20000"/>
              </a:spcBef>
              <a:buFont typeface="Arial" charset="0"/>
              <a:buChar char="-"/>
            </a:pPr>
            <a:r>
              <a:rPr lang="en-US" b="1">
                <a:latin typeface="Tahoma" pitchFamily="34" charset="0"/>
                <a:cs typeface="Tahoma" pitchFamily="34" charset="0"/>
              </a:rPr>
              <a:t> Location</a:t>
            </a:r>
          </a:p>
          <a:p>
            <a:pPr marL="465138" lvl="1">
              <a:spcBef>
                <a:spcPct val="20000"/>
              </a:spcBef>
              <a:buFont typeface="Arial" charset="0"/>
              <a:buChar char="-"/>
            </a:pPr>
            <a:r>
              <a:rPr lang="en-US" b="1">
                <a:latin typeface="Tahoma" pitchFamily="34" charset="0"/>
                <a:cs typeface="Tahoma" pitchFamily="34" charset="0"/>
              </a:rPr>
              <a:t> Activity levels of center</a:t>
            </a:r>
          </a:p>
          <a:p>
            <a:pPr marL="465138" lvl="1">
              <a:spcBef>
                <a:spcPct val="20000"/>
              </a:spcBef>
              <a:buFont typeface="Arial" charset="0"/>
              <a:buChar char="-"/>
            </a:pPr>
            <a:r>
              <a:rPr lang="en-US" b="1">
                <a:latin typeface="Tahoma" pitchFamily="34" charset="0"/>
                <a:cs typeface="Tahoma" pitchFamily="34" charset="0"/>
              </a:rPr>
              <a:t> Economic status</a:t>
            </a:r>
          </a:p>
          <a:p>
            <a:pPr marL="465138" lvl="1">
              <a:spcBef>
                <a:spcPct val="20000"/>
              </a:spcBef>
              <a:buFont typeface="Arial" charset="0"/>
              <a:buChar char="-"/>
            </a:pPr>
            <a:r>
              <a:rPr lang="en-US" b="1">
                <a:latin typeface="Tahoma" pitchFamily="34" charset="0"/>
                <a:cs typeface="Tahoma" pitchFamily="34" charset="0"/>
              </a:rPr>
              <a:t> Rural/urban divide,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Benefits to Agency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Reduced cost of delivering service-manpower, paper, office space</a:t>
            </a:r>
          </a:p>
          <a:p>
            <a:pPr eaLnBrk="1" hangingPunct="1"/>
            <a:r>
              <a:rPr lang="en-US" altLang="en-US" sz="2800" smtClean="0"/>
              <a:t>Reduced cost of expanding coverage and reach of service</a:t>
            </a:r>
          </a:p>
          <a:p>
            <a:pPr eaLnBrk="1" hangingPunct="1"/>
            <a:r>
              <a:rPr lang="en-US" altLang="en-US" sz="2800" smtClean="0"/>
              <a:t>Growth in tax revenue-coverage and compliance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Control of Government expenditure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Improved image( service, corruption and fraud)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Improved monitoring of performance and fixing responsibility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Improved work environment for employees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Better quality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8604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Issues and challenges in evaluation/impact assessment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791200" y="914400"/>
            <a:ext cx="2514600" cy="1219200"/>
          </a:xfrm>
          <a:prstGeom prst="wedgeRoundRectCallout">
            <a:avLst>
              <a:gd name="adj1" fmla="val -56819"/>
              <a:gd name="adj2" fmla="val 78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 dirty="0"/>
              <a:t>“Systematic analysis of lasting changes-positive/negative in </a:t>
            </a:r>
            <a:r>
              <a:rPr lang="en-GB" sz="1400" dirty="0" smtClean="0"/>
              <a:t>beneficiary’s </a:t>
            </a:r>
            <a:r>
              <a:rPr lang="en-GB" sz="1400" dirty="0"/>
              <a:t>life and </a:t>
            </a:r>
            <a:r>
              <a:rPr lang="en-GB" sz="1400" dirty="0" smtClean="0"/>
              <a:t>behaviour</a:t>
            </a:r>
            <a:r>
              <a:rPr lang="en-GB" sz="1400" dirty="0"/>
              <a:t>”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flipH="1">
            <a:off x="2514600" y="990600"/>
            <a:ext cx="3121025" cy="1371600"/>
          </a:xfrm>
          <a:prstGeom prst="cloudCallout">
            <a:avLst>
              <a:gd name="adj1" fmla="val 1319"/>
              <a:gd name="adj2" fmla="val 46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GB" sz="1400" dirty="0"/>
              <a:t>“Confusion between monitoring, evaluation  and impact assessment”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172200" y="2209800"/>
            <a:ext cx="2592388" cy="1066800"/>
          </a:xfrm>
          <a:prstGeom prst="wedgeEllipseCallout">
            <a:avLst>
              <a:gd name="adj1" fmla="val -75782"/>
              <a:gd name="adj2" fmla="val 33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 dirty="0"/>
              <a:t>“</a:t>
            </a:r>
            <a:r>
              <a:rPr lang="en-US" sz="1400" dirty="0"/>
              <a:t>How to isolate the effect of </a:t>
            </a:r>
            <a:r>
              <a:rPr lang="en-US" sz="1400" dirty="0" smtClean="0"/>
              <a:t>different </a:t>
            </a:r>
            <a:r>
              <a:rPr lang="en-US" sz="1400" dirty="0"/>
              <a:t>interventions ?</a:t>
            </a:r>
          </a:p>
          <a:p>
            <a:pPr algn="ctr"/>
            <a:r>
              <a:rPr lang="en-GB" sz="1400" dirty="0"/>
              <a:t>”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flipH="1">
            <a:off x="381000" y="2286000"/>
            <a:ext cx="2819400" cy="533400"/>
          </a:xfrm>
          <a:prstGeom prst="wedgeRectCallout">
            <a:avLst>
              <a:gd name="adj1" fmla="val -76185"/>
              <a:gd name="adj2" fmla="val 14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“</a:t>
            </a:r>
            <a:r>
              <a:rPr lang="en-US" sz="1400"/>
              <a:t>Macro versus Micro Approach - unit of analysis</a:t>
            </a:r>
            <a:r>
              <a:rPr lang="en-GB" sz="1400"/>
              <a:t>”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228600" y="3124200"/>
            <a:ext cx="2895600" cy="609600"/>
          </a:xfrm>
          <a:prstGeom prst="wedgeRoundRectCallout">
            <a:avLst>
              <a:gd name="adj1" fmla="val 74398"/>
              <a:gd name="adj2" fmla="val 3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1400"/>
              <a:t>“</a:t>
            </a:r>
            <a:r>
              <a:rPr lang="en-US" sz="1400"/>
              <a:t>Assessment from whose perspective?</a:t>
            </a:r>
          </a:p>
          <a:p>
            <a:pPr>
              <a:lnSpc>
                <a:spcPct val="130000"/>
              </a:lnSpc>
            </a:pPr>
            <a:r>
              <a:rPr lang="en-GB" sz="1400"/>
              <a:t>”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6172200" y="3505200"/>
            <a:ext cx="2438400" cy="1371600"/>
          </a:xfrm>
          <a:prstGeom prst="cloudCallout">
            <a:avLst>
              <a:gd name="adj1" fmla="val -70963"/>
              <a:gd name="adj2" fmla="val -8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“</a:t>
            </a:r>
            <a:r>
              <a:rPr lang="en-US" sz="1200"/>
              <a:t>Can all  benefits be monetized? Degree of quantification versus qualitative assessment</a:t>
            </a:r>
          </a:p>
          <a:p>
            <a:pPr algn="ctr"/>
            <a:r>
              <a:rPr lang="en-GB" sz="1400"/>
              <a:t>”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2057400" y="5105400"/>
            <a:ext cx="2590800" cy="838200"/>
          </a:xfrm>
          <a:prstGeom prst="wedgeEllipseCallout">
            <a:avLst>
              <a:gd name="adj1" fmla="val 44546"/>
              <a:gd name="adj2" fmla="val -143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1400"/>
              <a:t>”Handling counterfactuals”</a:t>
            </a:r>
          </a:p>
          <a:p>
            <a:pPr algn="ctr"/>
            <a:endParaRPr lang="en-GB" sz="1000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4800600" y="4953000"/>
            <a:ext cx="2057400" cy="1066800"/>
          </a:xfrm>
          <a:prstGeom prst="wedgeRoundRectCallout">
            <a:avLst>
              <a:gd name="adj1" fmla="val -46681"/>
              <a:gd name="adj2" fmla="val -108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”Which methodology-survey, ethnographic, focus group, exit polls, </a:t>
            </a:r>
            <a:r>
              <a:rPr lang="en-US" sz="1400"/>
              <a:t>expert opinion</a:t>
            </a:r>
            <a:r>
              <a:rPr lang="en-GB" sz="1400"/>
              <a:t>”</a:t>
            </a:r>
          </a:p>
        </p:txBody>
      </p:sp>
      <p:pic>
        <p:nvPicPr>
          <p:cNvPr id="7179" name="Picture 11" descr="MCj02391950000[1]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32238" y="2486025"/>
            <a:ext cx="1860550" cy="1704975"/>
          </a:xfrm>
        </p:spPr>
      </p:pic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685800" y="3962400"/>
            <a:ext cx="3048000" cy="990600"/>
          </a:xfrm>
          <a:prstGeom prst="wedgeRoundRectCallout">
            <a:avLst>
              <a:gd name="adj1" fmla="val 58176"/>
              <a:gd name="adj2" fmla="val -86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1400"/>
              <a:t>“Why do different assessments of the same project provide widely differing results</a:t>
            </a:r>
            <a:r>
              <a:rPr lang="en-US" sz="1600"/>
              <a:t>?</a:t>
            </a:r>
            <a:r>
              <a:rPr lang="en-GB" sz="140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 autoUpdateAnimBg="0"/>
      <p:bldP spid="36868" grpId="0" animBg="1" autoUpdateAnimBg="0"/>
      <p:bldP spid="36869" grpId="0" animBg="1" autoUpdateAnimBg="0"/>
      <p:bldP spid="36870" grpId="0" animBg="1" autoUpdateAnimBg="0"/>
      <p:bldP spid="36871" grpId="0" animBg="1" autoUpdateAnimBg="0"/>
      <p:bldP spid="36872" grpId="0" animBg="1" autoUpdateAnimBg="0"/>
      <p:bldP spid="36873" grpId="0" animBg="1" autoUpdateAnimBg="0"/>
      <p:bldP spid="36874" grpId="0" animBg="1" autoUpdateAnimBg="0"/>
      <p:bldP spid="3687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Results from Two </a:t>
            </a:r>
            <a:r>
              <a:rPr lang="en-US" altLang="en-US" dirty="0" err="1" smtClean="0"/>
              <a:t>eGovernance</a:t>
            </a:r>
            <a:r>
              <a:rPr lang="en-US" altLang="en-US" dirty="0" smtClean="0"/>
              <a:t> Studies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221288"/>
          </a:xfrm>
          <a:noFill/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500" dirty="0" smtClean="0"/>
              <a:t>DIT 3 Projects 12 States Study</a:t>
            </a:r>
          </a:p>
          <a:p>
            <a:pPr lvl="1" algn="just" eaLnBrk="1" hangingPunct="1"/>
            <a:r>
              <a:rPr lang="en-US" altLang="en-US" sz="2000" dirty="0" smtClean="0"/>
              <a:t>Computerization of land records</a:t>
            </a:r>
          </a:p>
          <a:p>
            <a:pPr lvl="1" algn="just" eaLnBrk="1" hangingPunct="1"/>
            <a:r>
              <a:rPr lang="en-US" altLang="en-US" sz="2000" dirty="0" smtClean="0"/>
              <a:t>Registration of Property deeds</a:t>
            </a:r>
          </a:p>
          <a:p>
            <a:pPr lvl="1" algn="just" eaLnBrk="1" hangingPunct="1"/>
            <a:r>
              <a:rPr lang="en-US" altLang="en-US" sz="2000" dirty="0" smtClean="0"/>
              <a:t>Transport: Vehicle registration and drivers license</a:t>
            </a:r>
          </a:p>
          <a:p>
            <a:pPr algn="just" eaLnBrk="1" hangingPunct="1"/>
            <a:r>
              <a:rPr lang="en-US" altLang="en-US" sz="3500" dirty="0" smtClean="0"/>
              <a:t>IIMA/DIT/World Bank Study</a:t>
            </a:r>
          </a:p>
          <a:p>
            <a:pPr lvl="1" algn="just" eaLnBrk="1" hangingPunct="1"/>
            <a:r>
              <a:rPr lang="en-US" altLang="en-US" sz="2000" dirty="0" smtClean="0"/>
              <a:t>Issue of land titles in Karnataka (</a:t>
            </a:r>
            <a:r>
              <a:rPr lang="en-US" altLang="en-US" sz="2000" dirty="0" err="1" smtClean="0"/>
              <a:t>Bhoomi</a:t>
            </a:r>
            <a:r>
              <a:rPr lang="en-US" altLang="en-US" sz="2000" dirty="0" smtClean="0"/>
              <a:t>)</a:t>
            </a:r>
          </a:p>
          <a:p>
            <a:pPr lvl="1" algn="just" eaLnBrk="1" hangingPunct="1"/>
            <a:r>
              <a:rPr lang="en-US" altLang="en-US" sz="2000" dirty="0" smtClean="0"/>
              <a:t>Property registration in AP, Karnataka (</a:t>
            </a:r>
            <a:r>
              <a:rPr lang="en-US" altLang="en-US" sz="2000" dirty="0" err="1" smtClean="0"/>
              <a:t>Kaveri</a:t>
            </a:r>
            <a:r>
              <a:rPr lang="en-US" altLang="en-US" sz="2000" dirty="0" smtClean="0"/>
              <a:t>)</a:t>
            </a:r>
          </a:p>
          <a:p>
            <a:pPr lvl="1" algn="just" eaLnBrk="1" hangingPunct="1"/>
            <a:r>
              <a:rPr lang="en-US" altLang="en-US" sz="2000" dirty="0" smtClean="0"/>
              <a:t>Computerized Treasury (</a:t>
            </a:r>
            <a:r>
              <a:rPr lang="en-US" altLang="en-US" sz="2000" dirty="0" err="1" smtClean="0"/>
              <a:t>Khajane</a:t>
            </a:r>
            <a:r>
              <a:rPr lang="en-US" altLang="en-US" sz="2000" dirty="0" smtClean="0"/>
              <a:t>): </a:t>
            </a:r>
          </a:p>
          <a:p>
            <a:pPr lvl="1" algn="just" eaLnBrk="1" hangingPunct="1"/>
            <a:r>
              <a:rPr lang="en-US" altLang="en-US" sz="2000" dirty="0" err="1" smtClean="0"/>
              <a:t>eSeva</a:t>
            </a:r>
            <a:r>
              <a:rPr lang="en-US" altLang="en-US" sz="2000" dirty="0" smtClean="0"/>
              <a:t> center in Andhra Pradesh: 250 locations in 190 towns, Used monthly by 3.5 million citizens (8-01) </a:t>
            </a:r>
          </a:p>
          <a:p>
            <a:pPr lvl="1" algn="just" eaLnBrk="1" hangingPunct="1"/>
            <a:r>
              <a:rPr lang="en-US" altLang="en-US" sz="2000" dirty="0" smtClean="0"/>
              <a:t>e-Procurement in Andhra Pradesh (1-03)</a:t>
            </a:r>
          </a:p>
          <a:p>
            <a:pPr lvl="1" algn="just" eaLnBrk="1" hangingPunct="1"/>
            <a:r>
              <a:rPr lang="en-US" altLang="en-US" sz="2000" dirty="0" err="1" smtClean="0"/>
              <a:t>Ahmedabad</a:t>
            </a:r>
            <a:r>
              <a:rPr lang="en-US" altLang="en-US" sz="2000" dirty="0" smtClean="0"/>
              <a:t> Municipal Corporation (AMC)</a:t>
            </a:r>
          </a:p>
          <a:p>
            <a:pPr lvl="1" algn="just" eaLnBrk="1" hangingPunct="1"/>
            <a:r>
              <a:rPr lang="en-US" altLang="en-US" sz="2000" dirty="0" smtClean="0"/>
              <a:t>Inter State Check Posts in Gujarat: 10 locations (3-2000)</a:t>
            </a:r>
            <a:endParaRPr lang="en-US" altLang="en-US" sz="3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Evolving a Framework: Learning from Past Assessments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Variety of approaches have been used-client satisfaction surveys, expert opinion, ethnographic studies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Client satisfaction survey results can vary over time as </a:t>
            </a:r>
            <a:r>
              <a:rPr lang="en-US" sz="2400" dirty="0"/>
              <a:t>bench mark changes - need for counterfactuals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Biased towards quantification of short term direct cost savings- quality of service, governance and wider impacts on society not studied.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Often studies have been done by agencies that may be seen as being interested in showing positive outcome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Different studies of the same project show very different outcomes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Lack of a standard methodology-makes it difficult to compare projects. Hardly any projects do a benchmark survey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Variety in delivery models has not been recognized. Impact is a function of the delivery model and the nature of clients being served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Dimensions to be Studied Depend on Purpose of Evaluation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Project context: basic information on the project and its context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Inputs (technology, human capital, financial resources);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Process outcome (reengineered processes, shortened cycle time, improved access to data and analysis, flexibility in reports);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Customer results (service coverage, timeliness and responsiveness, service quality and convenience of access);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Agency outcomes (transparency and accountability, less corruption, administrative efficiency, revenue growth and cost reduction)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Strategic outcomes (economic growth, poverty reduction and achievement of MDGs).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>
                <a:ea typeface="ＭＳ Ｐゴシック" charset="-128"/>
              </a:rPr>
              <a:t>Organizational processes: institutional arrangements, organizational structure, and other reform initiatives of the Government that might have influenced the outcome for the ICT project.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/>
          <a:lstStyle/>
          <a:p>
            <a:pPr eaLnBrk="1" hangingPunct="1"/>
            <a:r>
              <a:rPr lang="en-US" dirty="0"/>
              <a:t>Proposed Framework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Focused on retrospective assessment of benefits to users (citizens/businesses) from e-delivery systems(B2C/B2B) in comparison to existing system</a:t>
            </a:r>
          </a:p>
          <a:p>
            <a:pPr eaLnBrk="1" hangingPunct="1"/>
            <a:r>
              <a:rPr lang="en-US" sz="2800" dirty="0" smtClean="0"/>
              <a:t>Recognizes that some part of the value to different stakeholders can not be monetized</a:t>
            </a:r>
          </a:p>
          <a:p>
            <a:pPr eaLnBrk="1" hangingPunct="1"/>
            <a:r>
              <a:rPr lang="en-US" sz="2800" dirty="0" smtClean="0"/>
              <a:t>Data collection was done through survey based on recall of experience of the old system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E-Government Benefits to Clients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Reduced transaction time and elapsed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Less number of trips to Government offices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Expanded time window and convenient access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Reduced corruption-need for bribes, use of influence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Transparency-clarity on procedures/documents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Less uncertainty in estimating time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Fair deal and courteous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Less error prone, reduced cost of recovery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Empowered to challenge action-greater 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2463</Words>
  <Application>Microsoft Office PowerPoint</Application>
  <PresentationFormat>On-screen Show (4:3)</PresentationFormat>
  <Paragraphs>533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Chart</vt:lpstr>
      <vt:lpstr>Slide 1</vt:lpstr>
      <vt:lpstr>Presentation Structure</vt:lpstr>
      <vt:lpstr>Why Impact Assessment?</vt:lpstr>
      <vt:lpstr>Slide 4</vt:lpstr>
      <vt:lpstr>Results from Two eGovernance Studies</vt:lpstr>
      <vt:lpstr>Evolving a Framework: Learning from Past Assessments</vt:lpstr>
      <vt:lpstr>Dimensions to be Studied Depend on Purpose of Evaluation</vt:lpstr>
      <vt:lpstr>Proposed Framework</vt:lpstr>
      <vt:lpstr>E-Government Benefits to Clients</vt:lpstr>
      <vt:lpstr>Slide 10</vt:lpstr>
      <vt:lpstr>Slide 11</vt:lpstr>
      <vt:lpstr>Questionnaire Design and Survey</vt:lpstr>
      <vt:lpstr>Presentation of results</vt:lpstr>
      <vt:lpstr>NUMBER  OF  TR I PS</vt:lpstr>
      <vt:lpstr>WA I T I N G  T I M E</vt:lpstr>
      <vt:lpstr>Slide 16</vt:lpstr>
      <vt:lpstr>Impact of Computerized System on Key Dimensions</vt:lpstr>
      <vt:lpstr>Project-wise Impact</vt:lpstr>
      <vt:lpstr>Slide 19</vt:lpstr>
      <vt:lpstr>Overall Assessment (State-wise)</vt:lpstr>
      <vt:lpstr>DIT/World Bank Study of 8 Projects</vt:lpstr>
      <vt:lpstr>Slide 22</vt:lpstr>
      <vt:lpstr>Slide 23</vt:lpstr>
      <vt:lpstr>Improvement Over Manual System</vt:lpstr>
      <vt:lpstr>Savings in Cost to Customers Estimates for entire client population</vt:lpstr>
      <vt:lpstr>Projects: Descending Order of Improvement in Composite Scores on a 5 point scale</vt:lpstr>
      <vt:lpstr>Slide 27</vt:lpstr>
      <vt:lpstr>Slide 28</vt:lpstr>
      <vt:lpstr>Slide 29</vt:lpstr>
      <vt:lpstr>Preliminary Observations</vt:lpstr>
      <vt:lpstr>Key Lessons</vt:lpstr>
      <vt:lpstr>Establishing Data Validity </vt:lpstr>
      <vt:lpstr>Points to Remember – Client Assessment</vt:lpstr>
      <vt:lpstr>Benefits to Agency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wb264709</dc:creator>
  <cp:lastModifiedBy>User</cp:lastModifiedBy>
  <cp:revision>226</cp:revision>
  <dcterms:created xsi:type="dcterms:W3CDTF">2006-11-01T17:20:30Z</dcterms:created>
  <dcterms:modified xsi:type="dcterms:W3CDTF">2015-09-02T12:15:54Z</dcterms:modified>
</cp:coreProperties>
</file>